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42"/>
  </p:notesMasterIdLst>
  <p:sldIdLst>
    <p:sldId id="257" r:id="rId2"/>
    <p:sldId id="263" r:id="rId3"/>
    <p:sldId id="259" r:id="rId4"/>
    <p:sldId id="264" r:id="rId5"/>
    <p:sldId id="265" r:id="rId6"/>
    <p:sldId id="322" r:id="rId7"/>
    <p:sldId id="266" r:id="rId8"/>
    <p:sldId id="299" r:id="rId9"/>
    <p:sldId id="321" r:id="rId10"/>
    <p:sldId id="295" r:id="rId11"/>
    <p:sldId id="323" r:id="rId12"/>
    <p:sldId id="331" r:id="rId13"/>
    <p:sldId id="324" r:id="rId14"/>
    <p:sldId id="326" r:id="rId15"/>
    <p:sldId id="327" r:id="rId16"/>
    <p:sldId id="276" r:id="rId17"/>
    <p:sldId id="333" r:id="rId18"/>
    <p:sldId id="328" r:id="rId19"/>
    <p:sldId id="330" r:id="rId20"/>
    <p:sldId id="272" r:id="rId21"/>
    <p:sldId id="332" r:id="rId22"/>
    <p:sldId id="334" r:id="rId23"/>
    <p:sldId id="335" r:id="rId24"/>
    <p:sldId id="341" r:id="rId25"/>
    <p:sldId id="344" r:id="rId26"/>
    <p:sldId id="339" r:id="rId27"/>
    <p:sldId id="345" r:id="rId28"/>
    <p:sldId id="340" r:id="rId29"/>
    <p:sldId id="346" r:id="rId30"/>
    <p:sldId id="349" r:id="rId31"/>
    <p:sldId id="336" r:id="rId32"/>
    <p:sldId id="337" r:id="rId33"/>
    <p:sldId id="338" r:id="rId34"/>
    <p:sldId id="342" r:id="rId35"/>
    <p:sldId id="343" r:id="rId36"/>
    <p:sldId id="347" r:id="rId37"/>
    <p:sldId id="348" r:id="rId38"/>
    <p:sldId id="329" r:id="rId39"/>
    <p:sldId id="280" r:id="rId40"/>
    <p:sldId id="25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76327" autoAdjust="0"/>
  </p:normalViewPr>
  <p:slideViewPr>
    <p:cSldViewPr snapToGrid="0">
      <p:cViewPr varScale="1">
        <p:scale>
          <a:sx n="60" d="100"/>
          <a:sy n="60" d="100"/>
        </p:scale>
        <p:origin x="11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27ECBEAB-DA5A-4360-80D5-6AEBE7EA9790}">
      <dgm:prSet/>
      <dgm:spPr/>
      <dgm:t>
        <a:bodyPr/>
        <a:lstStyle/>
        <a:p>
          <a:r>
            <a:rPr lang="en-US" dirty="0"/>
            <a:t>Background</a:t>
          </a:r>
        </a:p>
      </dgm:t>
    </dgm:pt>
    <dgm:pt modelId="{14D1B413-5DB8-4259-A789-9909B58A2865}" type="parTrans" cxnId="{687939EB-6FFC-4DBA-9AE8-DACA8A7A333A}">
      <dgm:prSet/>
      <dgm:spPr/>
    </dgm:pt>
    <dgm:pt modelId="{1EF0667F-82B2-4BD1-89E4-301CFEEB77AA}" type="sibTrans" cxnId="{687939EB-6FFC-4DBA-9AE8-DACA8A7A333A}">
      <dgm:prSet/>
      <dgm:spPr/>
    </dgm:pt>
    <dgm:pt modelId="{2647EF3F-F3DA-4D30-983B-F02C0663C3E8}">
      <dgm:prSet/>
      <dgm:spPr/>
      <dgm:t>
        <a:bodyPr/>
        <a:lstStyle/>
        <a:p>
          <a:r>
            <a:rPr lang="en-US" dirty="0" err="1"/>
            <a:t>Bcvbcbv</a:t>
          </a:r>
          <a:endParaRPr lang="en-US" dirty="0"/>
        </a:p>
      </dgm:t>
    </dgm:pt>
    <dgm:pt modelId="{3B31F65B-9554-4421-A744-7C8E1F604532}" type="parTrans" cxnId="{0D94E993-7DF2-40D8-9EA0-2EFE88F0AACA}">
      <dgm:prSet/>
      <dgm:spPr/>
    </dgm:pt>
    <dgm:pt modelId="{43B5A859-5B55-4DF4-AA1D-A26B3B061AE1}" type="sibTrans" cxnId="{0D94E993-7DF2-40D8-9EA0-2EFE88F0AACA}">
      <dgm:prSet/>
      <dgm:spPr/>
    </dgm:pt>
    <dgm:pt modelId="{43FFBBA8-21DD-4F3B-AB48-558824DF9257}">
      <dgm:prSet/>
      <dgm:spPr/>
      <dgm:t>
        <a:bodyPr/>
        <a:lstStyle/>
        <a:p>
          <a:r>
            <a:rPr lang="en-US" dirty="0" err="1"/>
            <a:t>Bcvbcv</a:t>
          </a:r>
          <a:endParaRPr lang="en-US" dirty="0"/>
        </a:p>
      </dgm:t>
    </dgm:pt>
    <dgm:pt modelId="{23D6BB07-0139-4465-BA22-5D7C77F0CA18}" type="parTrans" cxnId="{F66A49D2-A25A-4084-96C1-59405A9109CA}">
      <dgm:prSet/>
      <dgm:spPr/>
    </dgm:pt>
    <dgm:pt modelId="{B1B3E8DE-AD4E-4842-8192-CC504DEC8AF9}" type="sibTrans" cxnId="{F66A49D2-A25A-4084-96C1-59405A9109CA}">
      <dgm:prSet/>
      <dgm:spPr/>
    </dgm:pt>
    <dgm:pt modelId="{55B1A59E-7872-416F-AF50-CC0BD83EE3EC}">
      <dgm:prSet/>
      <dgm:spPr/>
      <dgm:t>
        <a:bodyPr/>
        <a:lstStyle/>
        <a:p>
          <a:r>
            <a:rPr lang="en-US" dirty="0" err="1"/>
            <a:t>Bcvbcb</a:t>
          </a:r>
          <a:endParaRPr lang="en-US" dirty="0"/>
        </a:p>
      </dgm:t>
    </dgm:pt>
    <dgm:pt modelId="{0A93DB09-922E-48F7-975F-CDE764CBDE2C}" type="parTrans" cxnId="{E514D481-A0A1-44DC-ACEC-D829141CACE9}">
      <dgm:prSet/>
      <dgm:spPr/>
    </dgm:pt>
    <dgm:pt modelId="{37E1853A-B3E0-462A-87A5-F2F71E7282C7}" type="sibTrans" cxnId="{E514D481-A0A1-44DC-ACEC-D829141CACE9}">
      <dgm:prSet/>
      <dgm:spPr/>
    </dgm:pt>
    <dgm:pt modelId="{67EB5330-814E-4888-8ADD-BF43F05C3A90}">
      <dgm:prSet/>
      <dgm:spPr/>
      <dgm:t>
        <a:bodyPr/>
        <a:lstStyle/>
        <a:p>
          <a:r>
            <a:rPr lang="en-US" dirty="0" err="1"/>
            <a:t>Bcvcbvc</a:t>
          </a:r>
          <a:endParaRPr lang="en-US" dirty="0"/>
        </a:p>
      </dgm:t>
    </dgm:pt>
    <dgm:pt modelId="{3031727D-2307-476E-9C49-B7B1435B6A7A}" type="parTrans" cxnId="{186CAFD8-E303-408D-AE8B-5FA26AA8AB4C}">
      <dgm:prSet/>
      <dgm:spPr/>
    </dgm:pt>
    <dgm:pt modelId="{4B643718-25BE-4365-A036-4381F369FCA1}" type="sibTrans" cxnId="{186CAFD8-E303-408D-AE8B-5FA26AA8AB4C}">
      <dgm:prSet/>
      <dgm:spPr/>
    </dgm:pt>
    <dgm:pt modelId="{36A6F5C9-4FDB-44EC-B8FC-81A0836032DE}">
      <dgm:prSet/>
      <dgm:spPr/>
      <dgm:t>
        <a:bodyPr/>
        <a:lstStyle/>
        <a:p>
          <a:r>
            <a:rPr lang="en-US" dirty="0" err="1"/>
            <a:t>cbvbcb</a:t>
          </a:r>
          <a:endParaRPr lang="en-US" dirty="0"/>
        </a:p>
      </dgm:t>
    </dgm:pt>
    <dgm:pt modelId="{150B54E1-E73B-445C-A285-42FB6F6156A0}" type="parTrans" cxnId="{4AA1141E-8B60-445F-B098-D33A31373E35}">
      <dgm:prSet/>
      <dgm:spPr/>
    </dgm:pt>
    <dgm:pt modelId="{D2F2903B-3108-4272-B9E8-EA61A7CDCFCB}" type="sibTrans" cxnId="{4AA1141E-8B60-445F-B098-D33A31373E35}">
      <dgm:prSet/>
      <dgm:spPr/>
    </dgm:pt>
    <dgm:pt modelId="{AB52B3CC-6563-466D-BFC3-9B6B5AFA0881}" type="pres">
      <dgm:prSet presAssocID="{6A70FD8F-0050-42E3-8B3A-6ED7CFB9852E}" presName="Name0" presStyleCnt="0">
        <dgm:presLayoutVars>
          <dgm:chMax/>
          <dgm:chPref/>
          <dgm:animLvl val="lvl"/>
        </dgm:presLayoutVars>
      </dgm:prSet>
      <dgm:spPr/>
    </dgm:pt>
    <dgm:pt modelId="{0ED1F0B2-D928-4503-982B-FF0F57E2B108}" type="pres">
      <dgm:prSet presAssocID="{27ECBEAB-DA5A-4360-80D5-6AEBE7EA9790}" presName="composite1" presStyleCnt="0"/>
      <dgm:spPr/>
    </dgm:pt>
    <dgm:pt modelId="{F11038AE-9DA2-46CD-8854-64A47B2352CC}" type="pres">
      <dgm:prSet presAssocID="{27ECBEAB-DA5A-4360-80D5-6AEBE7EA9790}" presName="parent1" presStyleLbl="alignNode1" presStyleIdx="0" presStyleCnt="6">
        <dgm:presLayoutVars>
          <dgm:chMax val="1"/>
          <dgm:chPref val="1"/>
          <dgm:bulletEnabled val="1"/>
        </dgm:presLayoutVars>
      </dgm:prSet>
      <dgm:spPr/>
    </dgm:pt>
    <dgm:pt modelId="{AC3EC9F3-C38D-44F6-A784-2D170E6F9BE0}" type="pres">
      <dgm:prSet presAssocID="{27ECBEAB-DA5A-4360-80D5-6AEBE7EA9790}" presName="Childtext1" presStyleLbl="revTx" presStyleIdx="0" presStyleCnt="6">
        <dgm:presLayoutVars>
          <dgm:bulletEnabled val="1"/>
        </dgm:presLayoutVars>
      </dgm:prSet>
      <dgm:spPr/>
    </dgm:pt>
    <dgm:pt modelId="{6DB5753B-5242-4416-B6E5-F7851149238C}" type="pres">
      <dgm:prSet presAssocID="{27ECBEAB-DA5A-4360-80D5-6AEBE7EA9790}" presName="ConnectLine1" presStyleLbl="sibTrans1D1" presStyleIdx="0" presStyleCnt="6"/>
      <dgm:spPr>
        <a:noFill/>
        <a:ln w="12700" cap="rnd" cmpd="sng" algn="ctr">
          <a:solidFill>
            <a:schemeClr val="accent1">
              <a:shade val="90000"/>
              <a:hueOff val="0"/>
              <a:satOff val="0"/>
              <a:lumOff val="0"/>
              <a:alphaOff val="0"/>
            </a:schemeClr>
          </a:solidFill>
          <a:prstDash val="dash"/>
        </a:ln>
        <a:effectLst/>
      </dgm:spPr>
    </dgm:pt>
    <dgm:pt modelId="{93906847-CA50-4F81-99A9-CC8BBD4FB922}" type="pres">
      <dgm:prSet presAssocID="{27ECBEAB-DA5A-4360-80D5-6AEBE7EA9790}" presName="ConnectLineEnd1" presStyleLbl="lnNode1" presStyleIdx="0" presStyleCnt="6"/>
      <dgm:spPr/>
    </dgm:pt>
    <dgm:pt modelId="{04F61401-DEF0-4884-8926-35EBCC05C2ED}" type="pres">
      <dgm:prSet presAssocID="{27ECBEAB-DA5A-4360-80D5-6AEBE7EA9790}" presName="EmptyPane1" presStyleCnt="0"/>
      <dgm:spPr/>
    </dgm:pt>
    <dgm:pt modelId="{89A0D0E1-11DC-4268-84BF-55C2F7C9EED1}" type="pres">
      <dgm:prSet presAssocID="{1EF0667F-82B2-4BD1-89E4-301CFEEB77AA}" presName="spaceBetweenRectangles1" presStyleCnt="0"/>
      <dgm:spPr/>
    </dgm:pt>
    <dgm:pt modelId="{0F190344-729D-4871-A892-E2C19A16BC90}" type="pres">
      <dgm:prSet presAssocID="{2647EF3F-F3DA-4D30-983B-F02C0663C3E8}" presName="composite1" presStyleCnt="0"/>
      <dgm:spPr/>
    </dgm:pt>
    <dgm:pt modelId="{5928EFF2-F3CB-4CFE-A96E-678DF7934287}" type="pres">
      <dgm:prSet presAssocID="{2647EF3F-F3DA-4D30-983B-F02C0663C3E8}" presName="parent1" presStyleLbl="alignNode1" presStyleIdx="1" presStyleCnt="6">
        <dgm:presLayoutVars>
          <dgm:chMax val="1"/>
          <dgm:chPref val="1"/>
          <dgm:bulletEnabled val="1"/>
        </dgm:presLayoutVars>
      </dgm:prSet>
      <dgm:spPr/>
    </dgm:pt>
    <dgm:pt modelId="{41770D74-C77B-4EDD-8144-E503A647F90B}" type="pres">
      <dgm:prSet presAssocID="{2647EF3F-F3DA-4D30-983B-F02C0663C3E8}" presName="Childtext1" presStyleLbl="revTx" presStyleIdx="1" presStyleCnt="6">
        <dgm:presLayoutVars>
          <dgm:bulletEnabled val="1"/>
        </dgm:presLayoutVars>
      </dgm:prSet>
      <dgm:spPr/>
    </dgm:pt>
    <dgm:pt modelId="{9424135D-D70D-47BA-A021-480EEC183BC3}" type="pres">
      <dgm:prSet presAssocID="{2647EF3F-F3DA-4D30-983B-F02C0663C3E8}" presName="ConnectLine1" presStyleLbl="sibTrans1D1" presStyleIdx="1" presStyleCnt="6"/>
      <dgm:spPr>
        <a:noFill/>
        <a:ln w="12700" cap="rnd" cmpd="sng" algn="ctr">
          <a:solidFill>
            <a:schemeClr val="accent1">
              <a:shade val="90000"/>
              <a:hueOff val="89242"/>
              <a:satOff val="-1720"/>
              <a:lumOff val="5625"/>
              <a:alphaOff val="0"/>
            </a:schemeClr>
          </a:solidFill>
          <a:prstDash val="dash"/>
        </a:ln>
        <a:effectLst/>
      </dgm:spPr>
    </dgm:pt>
    <dgm:pt modelId="{F75473A3-F62F-4822-91A8-26FC50B14241}" type="pres">
      <dgm:prSet presAssocID="{2647EF3F-F3DA-4D30-983B-F02C0663C3E8}" presName="ConnectLineEnd1" presStyleLbl="lnNode1" presStyleIdx="1" presStyleCnt="6"/>
      <dgm:spPr/>
    </dgm:pt>
    <dgm:pt modelId="{52600980-B6AA-4ED7-8BEB-F883B4044FC3}" type="pres">
      <dgm:prSet presAssocID="{2647EF3F-F3DA-4D30-983B-F02C0663C3E8}" presName="EmptyPane1" presStyleCnt="0"/>
      <dgm:spPr/>
    </dgm:pt>
    <dgm:pt modelId="{D7012B9F-F9AF-403E-868C-D47CA27C5198}" type="pres">
      <dgm:prSet presAssocID="{43B5A859-5B55-4DF4-AA1D-A26B3B061AE1}" presName="spaceBetweenRectangles1" presStyleCnt="0"/>
      <dgm:spPr/>
    </dgm:pt>
    <dgm:pt modelId="{6779CB7A-35B5-44B5-9DFF-E87F1B993625}" type="pres">
      <dgm:prSet presAssocID="{43FFBBA8-21DD-4F3B-AB48-558824DF9257}" presName="composite1" presStyleCnt="0"/>
      <dgm:spPr/>
    </dgm:pt>
    <dgm:pt modelId="{12BF5512-CBAF-43F3-91C7-F8D882F41244}" type="pres">
      <dgm:prSet presAssocID="{43FFBBA8-21DD-4F3B-AB48-558824DF9257}" presName="parent1" presStyleLbl="alignNode1" presStyleIdx="2" presStyleCnt="6">
        <dgm:presLayoutVars>
          <dgm:chMax val="1"/>
          <dgm:chPref val="1"/>
          <dgm:bulletEnabled val="1"/>
        </dgm:presLayoutVars>
      </dgm:prSet>
      <dgm:spPr/>
    </dgm:pt>
    <dgm:pt modelId="{7E70880A-2916-43D5-A88A-E42F61BC020A}" type="pres">
      <dgm:prSet presAssocID="{43FFBBA8-21DD-4F3B-AB48-558824DF9257}" presName="Childtext1" presStyleLbl="revTx" presStyleIdx="2" presStyleCnt="6">
        <dgm:presLayoutVars>
          <dgm:bulletEnabled val="1"/>
        </dgm:presLayoutVars>
      </dgm:prSet>
      <dgm:spPr/>
    </dgm:pt>
    <dgm:pt modelId="{D2EE309A-75D8-4695-A9FE-6EB7F36CDCF4}" type="pres">
      <dgm:prSet presAssocID="{43FFBBA8-21DD-4F3B-AB48-558824DF9257}" presName="ConnectLine1" presStyleLbl="sibTrans1D1" presStyleIdx="2" presStyleCnt="6"/>
      <dgm:spPr>
        <a:noFill/>
        <a:ln w="12700" cap="rnd" cmpd="sng" algn="ctr">
          <a:solidFill>
            <a:schemeClr val="accent1">
              <a:shade val="90000"/>
              <a:hueOff val="178485"/>
              <a:satOff val="-3441"/>
              <a:lumOff val="11250"/>
              <a:alphaOff val="0"/>
            </a:schemeClr>
          </a:solidFill>
          <a:prstDash val="dash"/>
        </a:ln>
        <a:effectLst/>
      </dgm:spPr>
    </dgm:pt>
    <dgm:pt modelId="{94FB0188-E55B-4468-9043-A98C2111248D}" type="pres">
      <dgm:prSet presAssocID="{43FFBBA8-21DD-4F3B-AB48-558824DF9257}" presName="ConnectLineEnd1" presStyleLbl="lnNode1" presStyleIdx="2" presStyleCnt="6"/>
      <dgm:spPr/>
    </dgm:pt>
    <dgm:pt modelId="{1CF4E967-DEA1-4FA6-A9DC-E4856095CBC2}" type="pres">
      <dgm:prSet presAssocID="{43FFBBA8-21DD-4F3B-AB48-558824DF9257}" presName="EmptyPane1" presStyleCnt="0"/>
      <dgm:spPr/>
    </dgm:pt>
    <dgm:pt modelId="{ED9F08C1-7145-4591-BD90-4175C94D1597}" type="pres">
      <dgm:prSet presAssocID="{B1B3E8DE-AD4E-4842-8192-CC504DEC8AF9}" presName="spaceBetweenRectangles1" presStyleCnt="0"/>
      <dgm:spPr/>
    </dgm:pt>
    <dgm:pt modelId="{FFA860AC-EFC5-4D08-A313-D4CC5F5D59BE}" type="pres">
      <dgm:prSet presAssocID="{55B1A59E-7872-416F-AF50-CC0BD83EE3EC}" presName="composite1" presStyleCnt="0"/>
      <dgm:spPr/>
    </dgm:pt>
    <dgm:pt modelId="{AC923548-E78D-49B6-B1AC-7EC27F7A5E19}" type="pres">
      <dgm:prSet presAssocID="{55B1A59E-7872-416F-AF50-CC0BD83EE3EC}" presName="parent1" presStyleLbl="alignNode1" presStyleIdx="3" presStyleCnt="6">
        <dgm:presLayoutVars>
          <dgm:chMax val="1"/>
          <dgm:chPref val="1"/>
          <dgm:bulletEnabled val="1"/>
        </dgm:presLayoutVars>
      </dgm:prSet>
      <dgm:spPr/>
    </dgm:pt>
    <dgm:pt modelId="{E2C4E68E-58C6-430D-A4A7-1EA67CFA6AD4}" type="pres">
      <dgm:prSet presAssocID="{55B1A59E-7872-416F-AF50-CC0BD83EE3EC}" presName="Childtext1" presStyleLbl="revTx" presStyleIdx="3" presStyleCnt="6">
        <dgm:presLayoutVars>
          <dgm:bulletEnabled val="1"/>
        </dgm:presLayoutVars>
      </dgm:prSet>
      <dgm:spPr/>
    </dgm:pt>
    <dgm:pt modelId="{6F8F8CFF-2F17-4206-A122-061C918B1EF4}" type="pres">
      <dgm:prSet presAssocID="{55B1A59E-7872-416F-AF50-CC0BD83EE3EC}" presName="ConnectLine1" presStyleLbl="sibTrans1D1" presStyleIdx="3" presStyleCnt="6"/>
      <dgm:spPr>
        <a:noFill/>
        <a:ln w="12700" cap="rnd" cmpd="sng" algn="ctr">
          <a:solidFill>
            <a:schemeClr val="accent1">
              <a:shade val="90000"/>
              <a:hueOff val="267727"/>
              <a:satOff val="-5161"/>
              <a:lumOff val="16874"/>
              <a:alphaOff val="0"/>
            </a:schemeClr>
          </a:solidFill>
          <a:prstDash val="dash"/>
        </a:ln>
        <a:effectLst/>
      </dgm:spPr>
    </dgm:pt>
    <dgm:pt modelId="{FD41E8D7-D290-4D23-A215-30683337D5C7}" type="pres">
      <dgm:prSet presAssocID="{55B1A59E-7872-416F-AF50-CC0BD83EE3EC}" presName="ConnectLineEnd1" presStyleLbl="lnNode1" presStyleIdx="3" presStyleCnt="6"/>
      <dgm:spPr/>
    </dgm:pt>
    <dgm:pt modelId="{47AA5397-F7EE-4708-A313-52321EFAD544}" type="pres">
      <dgm:prSet presAssocID="{55B1A59E-7872-416F-AF50-CC0BD83EE3EC}" presName="EmptyPane1" presStyleCnt="0"/>
      <dgm:spPr/>
    </dgm:pt>
    <dgm:pt modelId="{267B5504-B042-493E-9FAA-826353D4EF21}" type="pres">
      <dgm:prSet presAssocID="{37E1853A-B3E0-462A-87A5-F2F71E7282C7}" presName="spaceBetweenRectangles1" presStyleCnt="0"/>
      <dgm:spPr/>
    </dgm:pt>
    <dgm:pt modelId="{16EBA40B-8F48-4971-92EA-9D02975B24C1}" type="pres">
      <dgm:prSet presAssocID="{67EB5330-814E-4888-8ADD-BF43F05C3A90}" presName="composite1" presStyleCnt="0"/>
      <dgm:spPr/>
    </dgm:pt>
    <dgm:pt modelId="{A0EC7EAA-BB39-47E9-82FE-F2625D109062}" type="pres">
      <dgm:prSet presAssocID="{67EB5330-814E-4888-8ADD-BF43F05C3A90}" presName="parent1" presStyleLbl="alignNode1" presStyleIdx="4" presStyleCnt="6">
        <dgm:presLayoutVars>
          <dgm:chMax val="1"/>
          <dgm:chPref val="1"/>
          <dgm:bulletEnabled val="1"/>
        </dgm:presLayoutVars>
      </dgm:prSet>
      <dgm:spPr/>
    </dgm:pt>
    <dgm:pt modelId="{02FC9E37-FEB3-45ED-B158-F2A3BB4E59E3}" type="pres">
      <dgm:prSet presAssocID="{67EB5330-814E-4888-8ADD-BF43F05C3A90}" presName="Childtext1" presStyleLbl="revTx" presStyleIdx="4" presStyleCnt="6">
        <dgm:presLayoutVars>
          <dgm:bulletEnabled val="1"/>
        </dgm:presLayoutVars>
      </dgm:prSet>
      <dgm:spPr/>
    </dgm:pt>
    <dgm:pt modelId="{AD44A897-AACD-4654-8CBE-5DED341F6D2D}" type="pres">
      <dgm:prSet presAssocID="{67EB5330-814E-4888-8ADD-BF43F05C3A90}" presName="ConnectLine1" presStyleLbl="sibTrans1D1" presStyleIdx="4" presStyleCnt="6"/>
      <dgm:spPr>
        <a:noFill/>
        <a:ln w="12700" cap="rnd" cmpd="sng" algn="ctr">
          <a:solidFill>
            <a:schemeClr val="accent1">
              <a:shade val="90000"/>
              <a:hueOff val="356969"/>
              <a:satOff val="-6882"/>
              <a:lumOff val="22499"/>
              <a:alphaOff val="0"/>
            </a:schemeClr>
          </a:solidFill>
          <a:prstDash val="dash"/>
        </a:ln>
        <a:effectLst/>
      </dgm:spPr>
    </dgm:pt>
    <dgm:pt modelId="{5785C254-0045-44F0-95E2-C901CD8DD4BA}" type="pres">
      <dgm:prSet presAssocID="{67EB5330-814E-4888-8ADD-BF43F05C3A90}" presName="ConnectLineEnd1" presStyleLbl="lnNode1" presStyleIdx="4" presStyleCnt="6"/>
      <dgm:spPr/>
    </dgm:pt>
    <dgm:pt modelId="{B8D27149-1C1C-4EA6-B975-A8A1B367D8AF}" type="pres">
      <dgm:prSet presAssocID="{67EB5330-814E-4888-8ADD-BF43F05C3A90}" presName="EmptyPane1" presStyleCnt="0"/>
      <dgm:spPr/>
    </dgm:pt>
    <dgm:pt modelId="{E1AAB631-6CEB-4670-BC42-487DC3409BE4}" type="pres">
      <dgm:prSet presAssocID="{4B643718-25BE-4365-A036-4381F369FCA1}" presName="spaceBetweenRectangles1" presStyleCnt="0"/>
      <dgm:spPr/>
    </dgm:pt>
    <dgm:pt modelId="{927E84C4-EC2B-484C-9464-FA7D25B07537}" type="pres">
      <dgm:prSet presAssocID="{36A6F5C9-4FDB-44EC-B8FC-81A0836032DE}" presName="composite1" presStyleCnt="0"/>
      <dgm:spPr/>
    </dgm:pt>
    <dgm:pt modelId="{AC554FF9-4409-4D3B-94EA-99384EBDF669}" type="pres">
      <dgm:prSet presAssocID="{36A6F5C9-4FDB-44EC-B8FC-81A0836032DE}" presName="parent1" presStyleLbl="alignNode1" presStyleIdx="5" presStyleCnt="6">
        <dgm:presLayoutVars>
          <dgm:chMax val="1"/>
          <dgm:chPref val="1"/>
          <dgm:bulletEnabled val="1"/>
        </dgm:presLayoutVars>
      </dgm:prSet>
      <dgm:spPr/>
    </dgm:pt>
    <dgm:pt modelId="{8FCF427C-24D8-4BF0-A24C-3B77E0FAEE13}" type="pres">
      <dgm:prSet presAssocID="{36A6F5C9-4FDB-44EC-B8FC-81A0836032DE}" presName="Childtext1" presStyleLbl="revTx" presStyleIdx="5" presStyleCnt="6">
        <dgm:presLayoutVars>
          <dgm:bulletEnabled val="1"/>
        </dgm:presLayoutVars>
      </dgm:prSet>
      <dgm:spPr/>
    </dgm:pt>
    <dgm:pt modelId="{50C84B8C-A21A-4719-A78E-4F899E06632C}" type="pres">
      <dgm:prSet presAssocID="{36A6F5C9-4FDB-44EC-B8FC-81A0836032DE}" presName="ConnectLine1" presStyleLbl="sibTrans1D1" presStyleIdx="5" presStyleCnt="6"/>
      <dgm:spPr>
        <a:noFill/>
        <a:ln w="12700" cap="rnd" cmpd="sng" algn="ctr">
          <a:solidFill>
            <a:schemeClr val="accent1">
              <a:shade val="90000"/>
              <a:hueOff val="446212"/>
              <a:satOff val="-8602"/>
              <a:lumOff val="28124"/>
              <a:alphaOff val="0"/>
            </a:schemeClr>
          </a:solidFill>
          <a:prstDash val="dash"/>
        </a:ln>
        <a:effectLst/>
      </dgm:spPr>
    </dgm:pt>
    <dgm:pt modelId="{D29A123F-A411-456E-81AA-DCA5D3F787E7}" type="pres">
      <dgm:prSet presAssocID="{36A6F5C9-4FDB-44EC-B8FC-81A0836032DE}" presName="ConnectLineEnd1" presStyleLbl="lnNode1" presStyleIdx="5" presStyleCnt="6"/>
      <dgm:spPr/>
    </dgm:pt>
    <dgm:pt modelId="{DCC6267C-2894-4BAF-ADBF-465271024546}" type="pres">
      <dgm:prSet presAssocID="{36A6F5C9-4FDB-44EC-B8FC-81A0836032DE}" presName="EmptyPane1" presStyleCnt="0"/>
      <dgm:spPr/>
    </dgm:pt>
  </dgm:ptLst>
  <dgm:cxnLst>
    <dgm:cxn modelId="{7A6F2212-BDFB-4D26-A352-705257F3153A}" type="presOf" srcId="{43FFBBA8-21DD-4F3B-AB48-558824DF9257}" destId="{12BF5512-CBAF-43F3-91C7-F8D882F41244}" srcOrd="0" destOrd="0" presId="urn:microsoft.com/office/officeart/2016/7/layout/RoundedRectangleTimeline"/>
    <dgm:cxn modelId="{84C67813-55CE-4EBC-9032-03BD847DC17E}" type="presOf" srcId="{6A70FD8F-0050-42E3-8B3A-6ED7CFB9852E}" destId="{AB52B3CC-6563-466D-BFC3-9B6B5AFA0881}" srcOrd="0" destOrd="0" presId="urn:microsoft.com/office/officeart/2016/7/layout/RoundedRectangleTimeline"/>
    <dgm:cxn modelId="{B831A81B-BEC8-435B-A88A-D66DA67B009D}" type="presOf" srcId="{27ECBEAB-DA5A-4360-80D5-6AEBE7EA9790}" destId="{F11038AE-9DA2-46CD-8854-64A47B2352CC}" srcOrd="0" destOrd="0" presId="urn:microsoft.com/office/officeart/2016/7/layout/RoundedRectangleTimeline"/>
    <dgm:cxn modelId="{4AA1141E-8B60-445F-B098-D33A31373E35}" srcId="{6A70FD8F-0050-42E3-8B3A-6ED7CFB9852E}" destId="{36A6F5C9-4FDB-44EC-B8FC-81A0836032DE}" srcOrd="5" destOrd="0" parTransId="{150B54E1-E73B-445C-A285-42FB6F6156A0}" sibTransId="{D2F2903B-3108-4272-B9E8-EA61A7CDCFCB}"/>
    <dgm:cxn modelId="{C9DB025E-714B-4AA2-9F29-6A08EEF72CA1}" type="presOf" srcId="{67EB5330-814E-4888-8ADD-BF43F05C3A90}" destId="{A0EC7EAA-BB39-47E9-82FE-F2625D109062}" srcOrd="0" destOrd="0" presId="urn:microsoft.com/office/officeart/2016/7/layout/RoundedRectangleTimeline"/>
    <dgm:cxn modelId="{1095C25E-F01C-4F03-B3F8-C6D83D70907D}" type="presOf" srcId="{36A6F5C9-4FDB-44EC-B8FC-81A0836032DE}" destId="{AC554FF9-4409-4D3B-94EA-99384EBDF669}" srcOrd="0" destOrd="0" presId="urn:microsoft.com/office/officeart/2016/7/layout/RoundedRectangleTimeline"/>
    <dgm:cxn modelId="{E514D481-A0A1-44DC-ACEC-D829141CACE9}" srcId="{6A70FD8F-0050-42E3-8B3A-6ED7CFB9852E}" destId="{55B1A59E-7872-416F-AF50-CC0BD83EE3EC}" srcOrd="3" destOrd="0" parTransId="{0A93DB09-922E-48F7-975F-CDE764CBDE2C}" sibTransId="{37E1853A-B3E0-462A-87A5-F2F71E7282C7}"/>
    <dgm:cxn modelId="{0D94E993-7DF2-40D8-9EA0-2EFE88F0AACA}" srcId="{6A70FD8F-0050-42E3-8B3A-6ED7CFB9852E}" destId="{2647EF3F-F3DA-4D30-983B-F02C0663C3E8}" srcOrd="1" destOrd="0" parTransId="{3B31F65B-9554-4421-A744-7C8E1F604532}" sibTransId="{43B5A859-5B55-4DF4-AA1D-A26B3B061AE1}"/>
    <dgm:cxn modelId="{F66A49D2-A25A-4084-96C1-59405A9109CA}" srcId="{6A70FD8F-0050-42E3-8B3A-6ED7CFB9852E}" destId="{43FFBBA8-21DD-4F3B-AB48-558824DF9257}" srcOrd="2" destOrd="0" parTransId="{23D6BB07-0139-4465-BA22-5D7C77F0CA18}" sibTransId="{B1B3E8DE-AD4E-4842-8192-CC504DEC8AF9}"/>
    <dgm:cxn modelId="{186CAFD8-E303-408D-AE8B-5FA26AA8AB4C}" srcId="{6A70FD8F-0050-42E3-8B3A-6ED7CFB9852E}" destId="{67EB5330-814E-4888-8ADD-BF43F05C3A90}" srcOrd="4" destOrd="0" parTransId="{3031727D-2307-476E-9C49-B7B1435B6A7A}" sibTransId="{4B643718-25BE-4365-A036-4381F369FCA1}"/>
    <dgm:cxn modelId="{6B9A34DB-3E15-45EC-B559-8551BD3949BD}" type="presOf" srcId="{2647EF3F-F3DA-4D30-983B-F02C0663C3E8}" destId="{5928EFF2-F3CB-4CFE-A96E-678DF7934287}" srcOrd="0" destOrd="0" presId="urn:microsoft.com/office/officeart/2016/7/layout/RoundedRectangleTimeline"/>
    <dgm:cxn modelId="{687939EB-6FFC-4DBA-9AE8-DACA8A7A333A}" srcId="{6A70FD8F-0050-42E3-8B3A-6ED7CFB9852E}" destId="{27ECBEAB-DA5A-4360-80D5-6AEBE7EA9790}" srcOrd="0" destOrd="0" parTransId="{14D1B413-5DB8-4259-A789-9909B58A2865}" sibTransId="{1EF0667F-82B2-4BD1-89E4-301CFEEB77AA}"/>
    <dgm:cxn modelId="{5FEF7EF9-AD2F-4CB2-86EA-5F704E405BB4}" type="presOf" srcId="{55B1A59E-7872-416F-AF50-CC0BD83EE3EC}" destId="{AC923548-E78D-49B6-B1AC-7EC27F7A5E19}" srcOrd="0" destOrd="0" presId="urn:microsoft.com/office/officeart/2016/7/layout/RoundedRectangleTimeline"/>
    <dgm:cxn modelId="{3C5596F8-CADA-460E-B3F3-2F71D3D3399F}" type="presParOf" srcId="{AB52B3CC-6563-466D-BFC3-9B6B5AFA0881}" destId="{0ED1F0B2-D928-4503-982B-FF0F57E2B108}" srcOrd="0" destOrd="0" presId="urn:microsoft.com/office/officeart/2016/7/layout/RoundedRectangleTimeline"/>
    <dgm:cxn modelId="{6B77E3FD-793D-4019-AC5B-98A18A23A6E6}" type="presParOf" srcId="{0ED1F0B2-D928-4503-982B-FF0F57E2B108}" destId="{F11038AE-9DA2-46CD-8854-64A47B2352CC}" srcOrd="0" destOrd="0" presId="urn:microsoft.com/office/officeart/2016/7/layout/RoundedRectangleTimeline"/>
    <dgm:cxn modelId="{30B28BCD-5DE9-43D8-BF96-C60EE7E93E0B}" type="presParOf" srcId="{0ED1F0B2-D928-4503-982B-FF0F57E2B108}" destId="{AC3EC9F3-C38D-44F6-A784-2D170E6F9BE0}" srcOrd="1" destOrd="0" presId="urn:microsoft.com/office/officeart/2016/7/layout/RoundedRectangleTimeline"/>
    <dgm:cxn modelId="{8864B227-EB64-404A-8825-C0E8469E84D5}" type="presParOf" srcId="{0ED1F0B2-D928-4503-982B-FF0F57E2B108}" destId="{6DB5753B-5242-4416-B6E5-F7851149238C}" srcOrd="2" destOrd="0" presId="urn:microsoft.com/office/officeart/2016/7/layout/RoundedRectangleTimeline"/>
    <dgm:cxn modelId="{703A7EA2-7C50-411C-930F-E2302D9D9812}" type="presParOf" srcId="{0ED1F0B2-D928-4503-982B-FF0F57E2B108}" destId="{93906847-CA50-4F81-99A9-CC8BBD4FB922}" srcOrd="3" destOrd="0" presId="urn:microsoft.com/office/officeart/2016/7/layout/RoundedRectangleTimeline"/>
    <dgm:cxn modelId="{D73BF24C-DF8A-4C56-BE13-6A69F2ABC8F6}" type="presParOf" srcId="{0ED1F0B2-D928-4503-982B-FF0F57E2B108}" destId="{04F61401-DEF0-4884-8926-35EBCC05C2ED}" srcOrd="4" destOrd="0" presId="urn:microsoft.com/office/officeart/2016/7/layout/RoundedRectangleTimeline"/>
    <dgm:cxn modelId="{1D91A8B5-7F58-4EE7-9941-AED1314A7877}" type="presParOf" srcId="{AB52B3CC-6563-466D-BFC3-9B6B5AFA0881}" destId="{89A0D0E1-11DC-4268-84BF-55C2F7C9EED1}" srcOrd="1" destOrd="0" presId="urn:microsoft.com/office/officeart/2016/7/layout/RoundedRectangleTimeline"/>
    <dgm:cxn modelId="{B6B7DDFA-E824-42DE-AA53-9CB35D606A99}" type="presParOf" srcId="{AB52B3CC-6563-466D-BFC3-9B6B5AFA0881}" destId="{0F190344-729D-4871-A892-E2C19A16BC90}" srcOrd="2" destOrd="0" presId="urn:microsoft.com/office/officeart/2016/7/layout/RoundedRectangleTimeline"/>
    <dgm:cxn modelId="{D335AE57-C24C-4DDF-A08E-797D9E9BF585}" type="presParOf" srcId="{0F190344-729D-4871-A892-E2C19A16BC90}" destId="{5928EFF2-F3CB-4CFE-A96E-678DF7934287}" srcOrd="0" destOrd="0" presId="urn:microsoft.com/office/officeart/2016/7/layout/RoundedRectangleTimeline"/>
    <dgm:cxn modelId="{60135E40-69C5-4736-9637-22EA0FBF4FBC}" type="presParOf" srcId="{0F190344-729D-4871-A892-E2C19A16BC90}" destId="{41770D74-C77B-4EDD-8144-E503A647F90B}" srcOrd="1" destOrd="0" presId="urn:microsoft.com/office/officeart/2016/7/layout/RoundedRectangleTimeline"/>
    <dgm:cxn modelId="{9D3AFC07-5E06-4288-80B4-9B9BBDD63D13}" type="presParOf" srcId="{0F190344-729D-4871-A892-E2C19A16BC90}" destId="{9424135D-D70D-47BA-A021-480EEC183BC3}" srcOrd="2" destOrd="0" presId="urn:microsoft.com/office/officeart/2016/7/layout/RoundedRectangleTimeline"/>
    <dgm:cxn modelId="{E012E00F-B0F3-4A1F-8FD3-D4D2649990EE}" type="presParOf" srcId="{0F190344-729D-4871-A892-E2C19A16BC90}" destId="{F75473A3-F62F-4822-91A8-26FC50B14241}" srcOrd="3" destOrd="0" presId="urn:microsoft.com/office/officeart/2016/7/layout/RoundedRectangleTimeline"/>
    <dgm:cxn modelId="{FDA14113-4D0B-4353-B234-6B8C66BE6CBE}" type="presParOf" srcId="{0F190344-729D-4871-A892-E2C19A16BC90}" destId="{52600980-B6AA-4ED7-8BEB-F883B4044FC3}" srcOrd="4" destOrd="0" presId="urn:microsoft.com/office/officeart/2016/7/layout/RoundedRectangleTimeline"/>
    <dgm:cxn modelId="{70E5AA69-9FA4-489B-B3BD-4B42E26C8477}" type="presParOf" srcId="{AB52B3CC-6563-466D-BFC3-9B6B5AFA0881}" destId="{D7012B9F-F9AF-403E-868C-D47CA27C5198}" srcOrd="3" destOrd="0" presId="urn:microsoft.com/office/officeart/2016/7/layout/RoundedRectangleTimeline"/>
    <dgm:cxn modelId="{C5324731-893F-4C54-BFA2-6C96E7D6BA73}" type="presParOf" srcId="{AB52B3CC-6563-466D-BFC3-9B6B5AFA0881}" destId="{6779CB7A-35B5-44B5-9DFF-E87F1B993625}" srcOrd="4" destOrd="0" presId="urn:microsoft.com/office/officeart/2016/7/layout/RoundedRectangleTimeline"/>
    <dgm:cxn modelId="{9294305F-FF10-41DC-8026-F0C3C009B035}" type="presParOf" srcId="{6779CB7A-35B5-44B5-9DFF-E87F1B993625}" destId="{12BF5512-CBAF-43F3-91C7-F8D882F41244}" srcOrd="0" destOrd="0" presId="urn:microsoft.com/office/officeart/2016/7/layout/RoundedRectangleTimeline"/>
    <dgm:cxn modelId="{923F574D-52F3-4B8B-94C4-775967C6E521}" type="presParOf" srcId="{6779CB7A-35B5-44B5-9DFF-E87F1B993625}" destId="{7E70880A-2916-43D5-A88A-E42F61BC020A}" srcOrd="1" destOrd="0" presId="urn:microsoft.com/office/officeart/2016/7/layout/RoundedRectangleTimeline"/>
    <dgm:cxn modelId="{411A9827-C6B7-49E5-B71B-124D2C1F5189}" type="presParOf" srcId="{6779CB7A-35B5-44B5-9DFF-E87F1B993625}" destId="{D2EE309A-75D8-4695-A9FE-6EB7F36CDCF4}" srcOrd="2" destOrd="0" presId="urn:microsoft.com/office/officeart/2016/7/layout/RoundedRectangleTimeline"/>
    <dgm:cxn modelId="{B4C3724B-849A-4F80-8698-31174C54CEA4}" type="presParOf" srcId="{6779CB7A-35B5-44B5-9DFF-E87F1B993625}" destId="{94FB0188-E55B-4468-9043-A98C2111248D}" srcOrd="3" destOrd="0" presId="urn:microsoft.com/office/officeart/2016/7/layout/RoundedRectangleTimeline"/>
    <dgm:cxn modelId="{F9FD942E-8605-4679-B705-37FF670D4B12}" type="presParOf" srcId="{6779CB7A-35B5-44B5-9DFF-E87F1B993625}" destId="{1CF4E967-DEA1-4FA6-A9DC-E4856095CBC2}" srcOrd="4" destOrd="0" presId="urn:microsoft.com/office/officeart/2016/7/layout/RoundedRectangleTimeline"/>
    <dgm:cxn modelId="{C75470E2-06B5-4485-9867-AE418295646F}" type="presParOf" srcId="{AB52B3CC-6563-466D-BFC3-9B6B5AFA0881}" destId="{ED9F08C1-7145-4591-BD90-4175C94D1597}" srcOrd="5" destOrd="0" presId="urn:microsoft.com/office/officeart/2016/7/layout/RoundedRectangleTimeline"/>
    <dgm:cxn modelId="{E27AF2C1-504F-40C2-9A5D-C9D0F1413766}" type="presParOf" srcId="{AB52B3CC-6563-466D-BFC3-9B6B5AFA0881}" destId="{FFA860AC-EFC5-4D08-A313-D4CC5F5D59BE}" srcOrd="6" destOrd="0" presId="urn:microsoft.com/office/officeart/2016/7/layout/RoundedRectangleTimeline"/>
    <dgm:cxn modelId="{04BC7F58-FFB1-43FF-9AE8-07AD3FEA6E4D}" type="presParOf" srcId="{FFA860AC-EFC5-4D08-A313-D4CC5F5D59BE}" destId="{AC923548-E78D-49B6-B1AC-7EC27F7A5E19}" srcOrd="0" destOrd="0" presId="urn:microsoft.com/office/officeart/2016/7/layout/RoundedRectangleTimeline"/>
    <dgm:cxn modelId="{E88C4354-C023-4F1C-853C-81607E174866}" type="presParOf" srcId="{FFA860AC-EFC5-4D08-A313-D4CC5F5D59BE}" destId="{E2C4E68E-58C6-430D-A4A7-1EA67CFA6AD4}" srcOrd="1" destOrd="0" presId="urn:microsoft.com/office/officeart/2016/7/layout/RoundedRectangleTimeline"/>
    <dgm:cxn modelId="{871D5941-A320-4865-BF09-19D68940F397}" type="presParOf" srcId="{FFA860AC-EFC5-4D08-A313-D4CC5F5D59BE}" destId="{6F8F8CFF-2F17-4206-A122-061C918B1EF4}" srcOrd="2" destOrd="0" presId="urn:microsoft.com/office/officeart/2016/7/layout/RoundedRectangleTimeline"/>
    <dgm:cxn modelId="{9FA2ACA6-1A14-4E46-9199-427BF90E259A}" type="presParOf" srcId="{FFA860AC-EFC5-4D08-A313-D4CC5F5D59BE}" destId="{FD41E8D7-D290-4D23-A215-30683337D5C7}" srcOrd="3" destOrd="0" presId="urn:microsoft.com/office/officeart/2016/7/layout/RoundedRectangleTimeline"/>
    <dgm:cxn modelId="{2A3F3EA7-D7D4-4B0D-9957-8568A1B5E503}" type="presParOf" srcId="{FFA860AC-EFC5-4D08-A313-D4CC5F5D59BE}" destId="{47AA5397-F7EE-4708-A313-52321EFAD544}" srcOrd="4" destOrd="0" presId="urn:microsoft.com/office/officeart/2016/7/layout/RoundedRectangleTimeline"/>
    <dgm:cxn modelId="{CE563261-2524-465E-ABA5-0B8F9A3779C3}" type="presParOf" srcId="{AB52B3CC-6563-466D-BFC3-9B6B5AFA0881}" destId="{267B5504-B042-493E-9FAA-826353D4EF21}" srcOrd="7" destOrd="0" presId="urn:microsoft.com/office/officeart/2016/7/layout/RoundedRectangleTimeline"/>
    <dgm:cxn modelId="{433A1D63-B7DA-485C-960D-74FDA872BE10}" type="presParOf" srcId="{AB52B3CC-6563-466D-BFC3-9B6B5AFA0881}" destId="{16EBA40B-8F48-4971-92EA-9D02975B24C1}" srcOrd="8" destOrd="0" presId="urn:microsoft.com/office/officeart/2016/7/layout/RoundedRectangleTimeline"/>
    <dgm:cxn modelId="{2D5333BC-2FE9-4B43-992A-C95B7DCAA5AF}" type="presParOf" srcId="{16EBA40B-8F48-4971-92EA-9D02975B24C1}" destId="{A0EC7EAA-BB39-47E9-82FE-F2625D109062}" srcOrd="0" destOrd="0" presId="urn:microsoft.com/office/officeart/2016/7/layout/RoundedRectangleTimeline"/>
    <dgm:cxn modelId="{F96190C2-AAE1-46B6-A924-CB25E482376A}" type="presParOf" srcId="{16EBA40B-8F48-4971-92EA-9D02975B24C1}" destId="{02FC9E37-FEB3-45ED-B158-F2A3BB4E59E3}" srcOrd="1" destOrd="0" presId="urn:microsoft.com/office/officeart/2016/7/layout/RoundedRectangleTimeline"/>
    <dgm:cxn modelId="{D863A795-8044-46F2-88D1-C59762CC473F}" type="presParOf" srcId="{16EBA40B-8F48-4971-92EA-9D02975B24C1}" destId="{AD44A897-AACD-4654-8CBE-5DED341F6D2D}" srcOrd="2" destOrd="0" presId="urn:microsoft.com/office/officeart/2016/7/layout/RoundedRectangleTimeline"/>
    <dgm:cxn modelId="{DA1817AA-EF9B-48F2-898D-352CF0602C6D}" type="presParOf" srcId="{16EBA40B-8F48-4971-92EA-9D02975B24C1}" destId="{5785C254-0045-44F0-95E2-C901CD8DD4BA}" srcOrd="3" destOrd="0" presId="urn:microsoft.com/office/officeart/2016/7/layout/RoundedRectangleTimeline"/>
    <dgm:cxn modelId="{A122002F-820D-4927-BEF2-E812F1368A5C}" type="presParOf" srcId="{16EBA40B-8F48-4971-92EA-9D02975B24C1}" destId="{B8D27149-1C1C-4EA6-B975-A8A1B367D8AF}" srcOrd="4" destOrd="0" presId="urn:microsoft.com/office/officeart/2016/7/layout/RoundedRectangleTimeline"/>
    <dgm:cxn modelId="{2F0A0E44-4E55-4CCE-9A57-07A18100E3B3}" type="presParOf" srcId="{AB52B3CC-6563-466D-BFC3-9B6B5AFA0881}" destId="{E1AAB631-6CEB-4670-BC42-487DC3409BE4}" srcOrd="9" destOrd="0" presId="urn:microsoft.com/office/officeart/2016/7/layout/RoundedRectangleTimeline"/>
    <dgm:cxn modelId="{B7958C71-8E23-49F7-9BCA-2BE7CFB09FC4}" type="presParOf" srcId="{AB52B3CC-6563-466D-BFC3-9B6B5AFA0881}" destId="{927E84C4-EC2B-484C-9464-FA7D25B07537}" srcOrd="10" destOrd="0" presId="urn:microsoft.com/office/officeart/2016/7/layout/RoundedRectangleTimeline"/>
    <dgm:cxn modelId="{D5654469-939F-417B-8CE6-7181A7208113}" type="presParOf" srcId="{927E84C4-EC2B-484C-9464-FA7D25B07537}" destId="{AC554FF9-4409-4D3B-94EA-99384EBDF669}" srcOrd="0" destOrd="0" presId="urn:microsoft.com/office/officeart/2016/7/layout/RoundedRectangleTimeline"/>
    <dgm:cxn modelId="{BA9F2FDC-08A7-4587-BDC4-E574BB2EC1E7}" type="presParOf" srcId="{927E84C4-EC2B-484C-9464-FA7D25B07537}" destId="{8FCF427C-24D8-4BF0-A24C-3B77E0FAEE13}" srcOrd="1" destOrd="0" presId="urn:microsoft.com/office/officeart/2016/7/layout/RoundedRectangleTimeline"/>
    <dgm:cxn modelId="{C5F2A893-2DC2-4E36-B5EA-D56993E1C796}" type="presParOf" srcId="{927E84C4-EC2B-484C-9464-FA7D25B07537}" destId="{50C84B8C-A21A-4719-A78E-4F899E06632C}" srcOrd="2" destOrd="0" presId="urn:microsoft.com/office/officeart/2016/7/layout/RoundedRectangleTimeline"/>
    <dgm:cxn modelId="{1D230EF5-EA1E-4142-BCD8-4959F6D3D412}" type="presParOf" srcId="{927E84C4-EC2B-484C-9464-FA7D25B07537}" destId="{D29A123F-A411-456E-81AA-DCA5D3F787E7}" srcOrd="3" destOrd="0" presId="urn:microsoft.com/office/officeart/2016/7/layout/RoundedRectangleTimeline"/>
    <dgm:cxn modelId="{15B4B373-9B87-45C4-9240-6E0999D43E27}" type="presParOf" srcId="{927E84C4-EC2B-484C-9464-FA7D25B07537}" destId="{DCC6267C-2894-4BAF-ADBF-465271024546}"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038AE-9DA2-46CD-8854-64A47B2352CC}">
      <dsp:nvSpPr>
        <dsp:cNvPr id="0" name=""/>
        <dsp:cNvSpPr/>
      </dsp:nvSpPr>
      <dsp:spPr>
        <a:xfrm rot="16200000">
          <a:off x="1131574" y="1644445"/>
          <a:ext cx="494338" cy="1654492"/>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a:t>Background</a:t>
          </a:r>
        </a:p>
      </dsp:txBody>
      <dsp:txXfrm rot="5400000">
        <a:off x="575629" y="2248654"/>
        <a:ext cx="1630360" cy="446074"/>
      </dsp:txXfrm>
    </dsp:sp>
    <dsp:sp modelId="{AC3EC9F3-C38D-44F6-A784-2D170E6F9BE0}">
      <dsp:nvSpPr>
        <dsp:cNvPr id="0" name=""/>
        <dsp:cNvSpPr/>
      </dsp:nvSpPr>
      <dsp:spPr>
        <a:xfrm>
          <a:off x="0" y="0"/>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6DB5753B-5242-4416-B6E5-F7851149238C}">
      <dsp:nvSpPr>
        <dsp:cNvPr id="0" name=""/>
        <dsp:cNvSpPr/>
      </dsp:nvSpPr>
      <dsp:spPr>
        <a:xfrm>
          <a:off x="1378743" y="1829052"/>
          <a:ext cx="0" cy="395470"/>
        </a:xfrm>
        <a:prstGeom prst="line">
          <a:avLst/>
        </a:prstGeom>
        <a:noFill/>
        <a:ln w="12700" cap="rnd" cmpd="sng" algn="ctr">
          <a:solidFill>
            <a:schemeClr val="accent1">
              <a:shade val="90000"/>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3906847-CA50-4F81-99A9-CC8BBD4FB922}">
      <dsp:nvSpPr>
        <dsp:cNvPr id="0" name=""/>
        <dsp:cNvSpPr/>
      </dsp:nvSpPr>
      <dsp:spPr>
        <a:xfrm>
          <a:off x="1329309" y="1730184"/>
          <a:ext cx="98867" cy="98867"/>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28EFF2-F3CB-4CFE-A96E-678DF7934287}">
      <dsp:nvSpPr>
        <dsp:cNvPr id="0" name=""/>
        <dsp:cNvSpPr/>
      </dsp:nvSpPr>
      <dsp:spPr>
        <a:xfrm>
          <a:off x="2205990" y="2224522"/>
          <a:ext cx="1654492" cy="494338"/>
        </a:xfrm>
        <a:prstGeom prst="rect">
          <a:avLst/>
        </a:prstGeom>
        <a:solidFill>
          <a:schemeClr val="accent1">
            <a:shade val="80000"/>
            <a:hueOff val="89238"/>
            <a:satOff val="-1812"/>
            <a:lumOff val="6135"/>
            <a:alphaOff val="0"/>
          </a:schemeClr>
        </a:solidFill>
        <a:ln w="22225" cap="rnd" cmpd="sng" algn="ctr">
          <a:solidFill>
            <a:schemeClr val="accent1">
              <a:shade val="80000"/>
              <a:hueOff val="89238"/>
              <a:satOff val="-1812"/>
              <a:lumOff val="613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Bcvbcbv</a:t>
          </a:r>
          <a:endParaRPr lang="en-US" sz="1500" kern="1200" dirty="0"/>
        </a:p>
      </dsp:txBody>
      <dsp:txXfrm>
        <a:off x="2205990" y="2224522"/>
        <a:ext cx="1654492" cy="494338"/>
      </dsp:txXfrm>
    </dsp:sp>
    <dsp:sp modelId="{41770D74-C77B-4EDD-8144-E503A647F90B}">
      <dsp:nvSpPr>
        <dsp:cNvPr id="0" name=""/>
        <dsp:cNvSpPr/>
      </dsp:nvSpPr>
      <dsp:spPr>
        <a:xfrm>
          <a:off x="1654492" y="3213199"/>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9424135D-D70D-47BA-A021-480EEC183BC3}">
      <dsp:nvSpPr>
        <dsp:cNvPr id="0" name=""/>
        <dsp:cNvSpPr/>
      </dsp:nvSpPr>
      <dsp:spPr>
        <a:xfrm>
          <a:off x="3033236" y="2718861"/>
          <a:ext cx="0" cy="395470"/>
        </a:xfrm>
        <a:prstGeom prst="line">
          <a:avLst/>
        </a:prstGeom>
        <a:noFill/>
        <a:ln w="12700" cap="rnd" cmpd="sng" algn="ctr">
          <a:solidFill>
            <a:schemeClr val="accent1">
              <a:shade val="90000"/>
              <a:hueOff val="89242"/>
              <a:satOff val="-1720"/>
              <a:lumOff val="5625"/>
              <a:alphaOff val="0"/>
            </a:schemeClr>
          </a:solidFill>
          <a:prstDash val="dash"/>
        </a:ln>
        <a:effectLst/>
      </dsp:spPr>
      <dsp:style>
        <a:lnRef idx="1">
          <a:scrgbClr r="0" g="0" b="0"/>
        </a:lnRef>
        <a:fillRef idx="0">
          <a:scrgbClr r="0" g="0" b="0"/>
        </a:fillRef>
        <a:effectRef idx="0">
          <a:scrgbClr r="0" g="0" b="0"/>
        </a:effectRef>
        <a:fontRef idx="minor"/>
      </dsp:style>
    </dsp:sp>
    <dsp:sp modelId="{F75473A3-F62F-4822-91A8-26FC50B14241}">
      <dsp:nvSpPr>
        <dsp:cNvPr id="0" name=""/>
        <dsp:cNvSpPr/>
      </dsp:nvSpPr>
      <dsp:spPr>
        <a:xfrm>
          <a:off x="2983802" y="3114331"/>
          <a:ext cx="98867" cy="98867"/>
        </a:xfrm>
        <a:prstGeom prst="ellipse">
          <a:avLst/>
        </a:prstGeom>
        <a:solidFill>
          <a:schemeClr val="accent1">
            <a:shade val="80000"/>
            <a:hueOff val="89238"/>
            <a:satOff val="-1812"/>
            <a:lumOff val="613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BF5512-CBAF-43F3-91C7-F8D882F41244}">
      <dsp:nvSpPr>
        <dsp:cNvPr id="0" name=""/>
        <dsp:cNvSpPr/>
      </dsp:nvSpPr>
      <dsp:spPr>
        <a:xfrm>
          <a:off x="3860482" y="2224522"/>
          <a:ext cx="1654492" cy="494338"/>
        </a:xfrm>
        <a:prstGeom prst="rect">
          <a:avLst/>
        </a:prstGeom>
        <a:solidFill>
          <a:schemeClr val="accent1">
            <a:shade val="80000"/>
            <a:hueOff val="178477"/>
            <a:satOff val="-3623"/>
            <a:lumOff val="12271"/>
            <a:alphaOff val="0"/>
          </a:schemeClr>
        </a:solidFill>
        <a:ln w="22225" cap="rnd" cmpd="sng" algn="ctr">
          <a:solidFill>
            <a:schemeClr val="accent1">
              <a:shade val="80000"/>
              <a:hueOff val="178477"/>
              <a:satOff val="-3623"/>
              <a:lumOff val="122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Bcvbcv</a:t>
          </a:r>
          <a:endParaRPr lang="en-US" sz="1500" kern="1200" dirty="0"/>
        </a:p>
      </dsp:txBody>
      <dsp:txXfrm>
        <a:off x="3860482" y="2224522"/>
        <a:ext cx="1654492" cy="494338"/>
      </dsp:txXfrm>
    </dsp:sp>
    <dsp:sp modelId="{7E70880A-2916-43D5-A88A-E42F61BC020A}">
      <dsp:nvSpPr>
        <dsp:cNvPr id="0" name=""/>
        <dsp:cNvSpPr/>
      </dsp:nvSpPr>
      <dsp:spPr>
        <a:xfrm>
          <a:off x="3308985" y="0"/>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D2EE309A-75D8-4695-A9FE-6EB7F36CDCF4}">
      <dsp:nvSpPr>
        <dsp:cNvPr id="0" name=""/>
        <dsp:cNvSpPr/>
      </dsp:nvSpPr>
      <dsp:spPr>
        <a:xfrm>
          <a:off x="4687728" y="1829052"/>
          <a:ext cx="0" cy="395470"/>
        </a:xfrm>
        <a:prstGeom prst="line">
          <a:avLst/>
        </a:prstGeom>
        <a:noFill/>
        <a:ln w="12700" cap="rnd" cmpd="sng" algn="ctr">
          <a:solidFill>
            <a:schemeClr val="accent1">
              <a:shade val="90000"/>
              <a:hueOff val="178485"/>
              <a:satOff val="-3441"/>
              <a:lumOff val="11250"/>
              <a:alphaOff val="0"/>
            </a:schemeClr>
          </a:solidFill>
          <a:prstDash val="dash"/>
        </a:ln>
        <a:effectLst/>
      </dsp:spPr>
      <dsp:style>
        <a:lnRef idx="1">
          <a:scrgbClr r="0" g="0" b="0"/>
        </a:lnRef>
        <a:fillRef idx="0">
          <a:scrgbClr r="0" g="0" b="0"/>
        </a:fillRef>
        <a:effectRef idx="0">
          <a:scrgbClr r="0" g="0" b="0"/>
        </a:effectRef>
        <a:fontRef idx="minor"/>
      </dsp:style>
    </dsp:sp>
    <dsp:sp modelId="{94FB0188-E55B-4468-9043-A98C2111248D}">
      <dsp:nvSpPr>
        <dsp:cNvPr id="0" name=""/>
        <dsp:cNvSpPr/>
      </dsp:nvSpPr>
      <dsp:spPr>
        <a:xfrm>
          <a:off x="4638294" y="1730184"/>
          <a:ext cx="98867" cy="98867"/>
        </a:xfrm>
        <a:prstGeom prst="ellipse">
          <a:avLst/>
        </a:prstGeom>
        <a:solidFill>
          <a:schemeClr val="accent1">
            <a:shade val="80000"/>
            <a:hueOff val="178477"/>
            <a:satOff val="-3623"/>
            <a:lumOff val="122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923548-E78D-49B6-B1AC-7EC27F7A5E19}">
      <dsp:nvSpPr>
        <dsp:cNvPr id="0" name=""/>
        <dsp:cNvSpPr/>
      </dsp:nvSpPr>
      <dsp:spPr>
        <a:xfrm>
          <a:off x="5514975" y="2224522"/>
          <a:ext cx="1654492" cy="494338"/>
        </a:xfrm>
        <a:prstGeom prst="rect">
          <a:avLst/>
        </a:prstGeom>
        <a:solidFill>
          <a:schemeClr val="accent1">
            <a:shade val="80000"/>
            <a:hueOff val="267715"/>
            <a:satOff val="-5435"/>
            <a:lumOff val="18406"/>
            <a:alphaOff val="0"/>
          </a:schemeClr>
        </a:solidFill>
        <a:ln w="22225" cap="rnd" cmpd="sng" algn="ctr">
          <a:solidFill>
            <a:schemeClr val="accent1">
              <a:shade val="80000"/>
              <a:hueOff val="267715"/>
              <a:satOff val="-5435"/>
              <a:lumOff val="1840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Bcvbcb</a:t>
          </a:r>
          <a:endParaRPr lang="en-US" sz="1500" kern="1200" dirty="0"/>
        </a:p>
      </dsp:txBody>
      <dsp:txXfrm>
        <a:off x="5514975" y="2224522"/>
        <a:ext cx="1654492" cy="494338"/>
      </dsp:txXfrm>
    </dsp:sp>
    <dsp:sp modelId="{E2C4E68E-58C6-430D-A4A7-1EA67CFA6AD4}">
      <dsp:nvSpPr>
        <dsp:cNvPr id="0" name=""/>
        <dsp:cNvSpPr/>
      </dsp:nvSpPr>
      <dsp:spPr>
        <a:xfrm>
          <a:off x="4963477" y="3213199"/>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6F8F8CFF-2F17-4206-A122-061C918B1EF4}">
      <dsp:nvSpPr>
        <dsp:cNvPr id="0" name=""/>
        <dsp:cNvSpPr/>
      </dsp:nvSpPr>
      <dsp:spPr>
        <a:xfrm>
          <a:off x="6342221" y="2718861"/>
          <a:ext cx="0" cy="395470"/>
        </a:xfrm>
        <a:prstGeom prst="line">
          <a:avLst/>
        </a:prstGeom>
        <a:noFill/>
        <a:ln w="12700" cap="rnd" cmpd="sng" algn="ctr">
          <a:solidFill>
            <a:schemeClr val="accent1">
              <a:shade val="90000"/>
              <a:hueOff val="267727"/>
              <a:satOff val="-5161"/>
              <a:lumOff val="16874"/>
              <a:alphaOff val="0"/>
            </a:schemeClr>
          </a:solidFill>
          <a:prstDash val="dash"/>
        </a:ln>
        <a:effectLst/>
      </dsp:spPr>
      <dsp:style>
        <a:lnRef idx="1">
          <a:scrgbClr r="0" g="0" b="0"/>
        </a:lnRef>
        <a:fillRef idx="0">
          <a:scrgbClr r="0" g="0" b="0"/>
        </a:fillRef>
        <a:effectRef idx="0">
          <a:scrgbClr r="0" g="0" b="0"/>
        </a:effectRef>
        <a:fontRef idx="minor"/>
      </dsp:style>
    </dsp:sp>
    <dsp:sp modelId="{FD41E8D7-D290-4D23-A215-30683337D5C7}">
      <dsp:nvSpPr>
        <dsp:cNvPr id="0" name=""/>
        <dsp:cNvSpPr/>
      </dsp:nvSpPr>
      <dsp:spPr>
        <a:xfrm>
          <a:off x="6292787" y="3114331"/>
          <a:ext cx="98867" cy="98867"/>
        </a:xfrm>
        <a:prstGeom prst="ellipse">
          <a:avLst/>
        </a:prstGeom>
        <a:solidFill>
          <a:schemeClr val="accent1">
            <a:shade val="80000"/>
            <a:hueOff val="267715"/>
            <a:satOff val="-5435"/>
            <a:lumOff val="1840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EC7EAA-BB39-47E9-82FE-F2625D109062}">
      <dsp:nvSpPr>
        <dsp:cNvPr id="0" name=""/>
        <dsp:cNvSpPr/>
      </dsp:nvSpPr>
      <dsp:spPr>
        <a:xfrm>
          <a:off x="7169467" y="2224522"/>
          <a:ext cx="1654492" cy="494338"/>
        </a:xfrm>
        <a:prstGeom prst="rect">
          <a:avLst/>
        </a:prstGeom>
        <a:solidFill>
          <a:schemeClr val="accent1">
            <a:shade val="80000"/>
            <a:hueOff val="356953"/>
            <a:satOff val="-7246"/>
            <a:lumOff val="24542"/>
            <a:alphaOff val="0"/>
          </a:schemeClr>
        </a:solidFill>
        <a:ln w="22225" cap="rnd" cmpd="sng" algn="ctr">
          <a:solidFill>
            <a:schemeClr val="accent1">
              <a:shade val="80000"/>
              <a:hueOff val="356953"/>
              <a:satOff val="-7246"/>
              <a:lumOff val="2454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Bcvcbvc</a:t>
          </a:r>
          <a:endParaRPr lang="en-US" sz="1500" kern="1200" dirty="0"/>
        </a:p>
      </dsp:txBody>
      <dsp:txXfrm>
        <a:off x="7169467" y="2224522"/>
        <a:ext cx="1654492" cy="494338"/>
      </dsp:txXfrm>
    </dsp:sp>
    <dsp:sp modelId="{02FC9E37-FEB3-45ED-B158-F2A3BB4E59E3}">
      <dsp:nvSpPr>
        <dsp:cNvPr id="0" name=""/>
        <dsp:cNvSpPr/>
      </dsp:nvSpPr>
      <dsp:spPr>
        <a:xfrm>
          <a:off x="6617969" y="0"/>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AD44A897-AACD-4654-8CBE-5DED341F6D2D}">
      <dsp:nvSpPr>
        <dsp:cNvPr id="0" name=""/>
        <dsp:cNvSpPr/>
      </dsp:nvSpPr>
      <dsp:spPr>
        <a:xfrm>
          <a:off x="7996713" y="1829052"/>
          <a:ext cx="0" cy="395470"/>
        </a:xfrm>
        <a:prstGeom prst="line">
          <a:avLst/>
        </a:prstGeom>
        <a:noFill/>
        <a:ln w="12700" cap="rnd" cmpd="sng" algn="ctr">
          <a:solidFill>
            <a:schemeClr val="accent1">
              <a:shade val="90000"/>
              <a:hueOff val="356969"/>
              <a:satOff val="-6882"/>
              <a:lumOff val="22499"/>
              <a:alphaOff val="0"/>
            </a:schemeClr>
          </a:solidFill>
          <a:prstDash val="dash"/>
        </a:ln>
        <a:effectLst/>
      </dsp:spPr>
      <dsp:style>
        <a:lnRef idx="1">
          <a:scrgbClr r="0" g="0" b="0"/>
        </a:lnRef>
        <a:fillRef idx="0">
          <a:scrgbClr r="0" g="0" b="0"/>
        </a:fillRef>
        <a:effectRef idx="0">
          <a:scrgbClr r="0" g="0" b="0"/>
        </a:effectRef>
        <a:fontRef idx="minor"/>
      </dsp:style>
    </dsp:sp>
    <dsp:sp modelId="{5785C254-0045-44F0-95E2-C901CD8DD4BA}">
      <dsp:nvSpPr>
        <dsp:cNvPr id="0" name=""/>
        <dsp:cNvSpPr/>
      </dsp:nvSpPr>
      <dsp:spPr>
        <a:xfrm>
          <a:off x="7947279" y="1730184"/>
          <a:ext cx="98867" cy="98867"/>
        </a:xfrm>
        <a:prstGeom prst="ellipse">
          <a:avLst/>
        </a:prstGeom>
        <a:solidFill>
          <a:schemeClr val="accent1">
            <a:shade val="80000"/>
            <a:hueOff val="356953"/>
            <a:satOff val="-7246"/>
            <a:lumOff val="2454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54FF9-4409-4D3B-94EA-99384EBDF669}">
      <dsp:nvSpPr>
        <dsp:cNvPr id="0" name=""/>
        <dsp:cNvSpPr/>
      </dsp:nvSpPr>
      <dsp:spPr>
        <a:xfrm rot="5400000">
          <a:off x="9404037" y="1644445"/>
          <a:ext cx="494338" cy="1654492"/>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cbvbcb</a:t>
          </a:r>
          <a:endParaRPr lang="en-US" sz="1500" kern="1200" dirty="0"/>
        </a:p>
      </dsp:txBody>
      <dsp:txXfrm rot="-5400000">
        <a:off x="8823960" y="2248654"/>
        <a:ext cx="1630360" cy="446074"/>
      </dsp:txXfrm>
    </dsp:sp>
    <dsp:sp modelId="{8FCF427C-24D8-4BF0-A24C-3B77E0FAEE13}">
      <dsp:nvSpPr>
        <dsp:cNvPr id="0" name=""/>
        <dsp:cNvSpPr/>
      </dsp:nvSpPr>
      <dsp:spPr>
        <a:xfrm>
          <a:off x="8272462" y="3213199"/>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50C84B8C-A21A-4719-A78E-4F899E06632C}">
      <dsp:nvSpPr>
        <dsp:cNvPr id="0" name=""/>
        <dsp:cNvSpPr/>
      </dsp:nvSpPr>
      <dsp:spPr>
        <a:xfrm>
          <a:off x="9651206" y="2718861"/>
          <a:ext cx="0" cy="395470"/>
        </a:xfrm>
        <a:prstGeom prst="line">
          <a:avLst/>
        </a:prstGeom>
        <a:noFill/>
        <a:ln w="12700" cap="rnd" cmpd="sng" algn="ctr">
          <a:solidFill>
            <a:schemeClr val="accent1">
              <a:shade val="90000"/>
              <a:hueOff val="446212"/>
              <a:satOff val="-8602"/>
              <a:lumOff val="28124"/>
              <a:alphaOff val="0"/>
            </a:schemeClr>
          </a:solidFill>
          <a:prstDash val="dash"/>
        </a:ln>
        <a:effectLst/>
      </dsp:spPr>
      <dsp:style>
        <a:lnRef idx="1">
          <a:scrgbClr r="0" g="0" b="0"/>
        </a:lnRef>
        <a:fillRef idx="0">
          <a:scrgbClr r="0" g="0" b="0"/>
        </a:fillRef>
        <a:effectRef idx="0">
          <a:scrgbClr r="0" g="0" b="0"/>
        </a:effectRef>
        <a:fontRef idx="minor"/>
      </dsp:style>
    </dsp:sp>
    <dsp:sp modelId="{D29A123F-A411-456E-81AA-DCA5D3F787E7}">
      <dsp:nvSpPr>
        <dsp:cNvPr id="0" name=""/>
        <dsp:cNvSpPr/>
      </dsp:nvSpPr>
      <dsp:spPr>
        <a:xfrm>
          <a:off x="9601772" y="3114331"/>
          <a:ext cx="98867" cy="98867"/>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wmf"/><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3F861-AFBE-4F62-8C02-F695CA32B5EA}" type="datetimeFigureOut">
              <a:rPr lang="en-US" smtClean="0"/>
              <a:t>2/27/2020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7BE7F-BC35-4461-B4E2-8102115FC3EE}" type="slidenum">
              <a:rPr lang="en-US" smtClean="0"/>
              <a:t>‹#›</a:t>
            </a:fld>
            <a:endParaRPr lang="en-US"/>
          </a:p>
        </p:txBody>
      </p:sp>
    </p:spTree>
    <p:extLst>
      <p:ext uri="{BB962C8B-B14F-4D97-AF65-F5344CB8AC3E}">
        <p14:creationId xmlns:p14="http://schemas.microsoft.com/office/powerpoint/2010/main" val="102027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SHAS3D"/><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a:t>
            </a:fld>
            <a:endParaRPr lang="en-US"/>
          </a:p>
        </p:txBody>
      </p:sp>
    </p:spTree>
    <p:extLst>
      <p:ext uri="{BB962C8B-B14F-4D97-AF65-F5344CB8AC3E}">
        <p14:creationId xmlns:p14="http://schemas.microsoft.com/office/powerpoint/2010/main" val="36760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FSS Algorithm developed by Averbuch et al. [3] computes a discrete 2D Radon Transform. The algorithm is based on the relation between the Radon (X-Ray) transform and the Fourier space, defined by the Projection-Slice Theorem, also known as the Central-Slice Theorem.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11</a:t>
            </a:fld>
            <a:endParaRPr lang="en-US"/>
          </a:p>
        </p:txBody>
      </p:sp>
    </p:spTree>
    <p:extLst>
      <p:ext uri="{BB962C8B-B14F-4D97-AF65-F5344CB8AC3E}">
        <p14:creationId xmlns:p14="http://schemas.microsoft.com/office/powerpoint/2010/main" val="3417600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𝑛</m:t>
                        </m:r>
                      </m:e>
                      <m:sup>
                        <m:r>
                          <a:rPr lang="en-US" sz="1200" kern="1200">
                            <a:solidFill>
                              <a:schemeClr val="tx1"/>
                            </a:solidFill>
                            <a:effectLst/>
                            <a:latin typeface="Cambria Math" panose="02040503050406030204" pitchFamily="18" charset="0"/>
                            <a:ea typeface="+mn-ea"/>
                            <a:cs typeface="+mn-cs"/>
                          </a:rPr>
                          <m:t>2</m:t>
                        </m:r>
                      </m:sup>
                    </m:sSup>
                    <m:r>
                      <a:rPr lang="en-US" sz="1200" i="1" kern="1200">
                        <a:solidFill>
                          <a:schemeClr val="tx1"/>
                        </a:solidFill>
                        <a:effectLst/>
                        <a:latin typeface="Cambria Math" panose="02040503050406030204" pitchFamily="18" charset="0"/>
                        <a:ea typeface="+mn-ea"/>
                        <a:cs typeface="+mn-cs"/>
                      </a:rPr>
                      <m:t>𝑙𝑜𝑔</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r>
                  <a:rPr lang="en-US" sz="1200" i="0" kern="1200">
                    <a:solidFill>
                      <a:schemeClr val="tx1"/>
                    </a:solidFill>
                    <a:effectLst/>
                    <a:latin typeface="+mn-lt"/>
                    <a:ea typeface="+mn-ea"/>
                    <a:cs typeface="+mn-cs"/>
                  </a:rPr>
                  <a:t>𝑂(𝑛^2 𝑙𝑜𝑔(𝑛))</a:t>
                </a:r>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12</a:t>
            </a:fld>
            <a:endParaRPr lang="en-US"/>
          </a:p>
        </p:txBody>
      </p:sp>
    </p:spTree>
    <p:extLst>
      <p:ext uri="{BB962C8B-B14F-4D97-AF65-F5344CB8AC3E}">
        <p14:creationId xmlns:p14="http://schemas.microsoft.com/office/powerpoint/2010/main" val="278495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I’ll start by demonstrating the main ideas in 2D …</a:t>
            </a:r>
          </a:p>
          <a:p>
            <a:pPr algn="l" rtl="0"/>
            <a:r>
              <a:rPr lang="en-US" dirty="0"/>
              <a:t>The distribution of weights for line integral is similar for parallel  line segments up to appropriate shifts</a:t>
            </a:r>
            <a:endParaRPr lang="el-GR" dirty="0"/>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13</a:t>
            </a:fld>
            <a:endParaRPr lang="en-US"/>
          </a:p>
        </p:txBody>
      </p:sp>
    </p:spTree>
    <p:extLst>
      <p:ext uri="{BB962C8B-B14F-4D97-AF65-F5344CB8AC3E}">
        <p14:creationId xmlns:p14="http://schemas.microsoft.com/office/powerpoint/2010/main" val="103752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14</a:t>
            </a:fld>
            <a:endParaRPr lang="en-US"/>
          </a:p>
        </p:txBody>
      </p:sp>
    </p:spTree>
    <p:extLst>
      <p:ext uri="{BB962C8B-B14F-4D97-AF65-F5344CB8AC3E}">
        <p14:creationId xmlns:p14="http://schemas.microsoft.com/office/powerpoint/2010/main" val="225157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15</a:t>
            </a:fld>
            <a:endParaRPr lang="en-US"/>
          </a:p>
        </p:txBody>
      </p:sp>
    </p:spTree>
    <p:extLst>
      <p:ext uri="{BB962C8B-B14F-4D97-AF65-F5344CB8AC3E}">
        <p14:creationId xmlns:p14="http://schemas.microsoft.com/office/powerpoint/2010/main" val="335581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DAAA43FE-2E54-47DF-8AE5-D8620CC97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CCF6BAB-D46F-4ECB-AB24-10C0F94A92D6}" type="slidenum">
              <a:rPr lang="ar-SA" altLang="en-US"/>
              <a:pPr algn="l">
                <a:spcBef>
                  <a:spcPct val="0"/>
                </a:spcBef>
              </a:pPr>
              <a:t>16</a:t>
            </a:fld>
            <a:endParaRPr lang="en-US" altLang="en-US"/>
          </a:p>
        </p:txBody>
      </p:sp>
      <p:sp>
        <p:nvSpPr>
          <p:cNvPr id="50179" name="Rectangle 2">
            <a:extLst>
              <a:ext uri="{FF2B5EF4-FFF2-40B4-BE49-F238E27FC236}">
                <a16:creationId xmlns:a16="http://schemas.microsoft.com/office/drawing/2014/main" id="{8481C0DC-D6AC-4503-8437-739CFFCD0E9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F863252-A402-48E5-8DE8-E7A7FDFCB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The same idea in 3D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𝑡</m:t>
                    </m:r>
                    <m:r>
                      <a:rPr lang="en-US" sz="1200" i="1" kern="1200">
                        <a:solidFill>
                          <a:schemeClr val="tx1"/>
                        </a:solidFill>
                        <a:effectLst/>
                        <a:latin typeface="Cambria Math" panose="02040503050406030204" pitchFamily="18" charset="0"/>
                        <a:ea typeface="+mn-ea"/>
                        <a:cs typeface="+mn-cs"/>
                      </a:rPr>
                      <m:t> ≤ </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e>
                        </m:d>
                      </m:den>
                    </m:f>
                  </m:oMath>
                </a14:m>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e>
                        </m:d>
                      </m:den>
                    </m:f>
                  </m:oMath>
                </a14:m>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e>
                        </m:d>
                      </m:den>
                    </m:f>
                  </m:oMath>
                </a14:m>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r>
                  <a:rPr lang="en-US" sz="1200" i="0" kern="1200">
                    <a:solidFill>
                      <a:schemeClr val="tx1"/>
                    </a:solidFill>
                    <a:effectLst/>
                    <a:latin typeface="+mn-lt"/>
                    <a:ea typeface="+mn-ea"/>
                    <a:cs typeface="+mn-cs"/>
                  </a:rPr>
                  <a:t>0≤  𝑡 ≤ 1</a:t>
                </a:r>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r>
                  <a:rPr lang="en-US" sz="1200" i="0" kern="1200">
                    <a:solidFill>
                      <a:schemeClr val="tx1"/>
                    </a:solidFill>
                    <a:effectLst/>
                    <a:latin typeface="+mn-lt"/>
                    <a:ea typeface="+mn-ea"/>
                    <a:cs typeface="+mn-cs"/>
                  </a:rPr>
                  <a:t> 𝑣_0</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r>
                  <a:rPr lang="en-US" sz="1200" i="0" kern="1200">
                    <a:solidFill>
                      <a:schemeClr val="tx1"/>
                    </a:solidFill>
                    <a:effectLst/>
                    <a:latin typeface="+mn-lt"/>
                    <a:ea typeface="+mn-ea"/>
                    <a:cs typeface="+mn-cs"/>
                  </a:rPr>
                  <a:t> 𝑣_1  </a:t>
                </a:r>
                <a:r>
                  <a:rPr lang="en-US" sz="1200" kern="1200" dirty="0">
                    <a:solidFill>
                      <a:schemeClr val="tx1"/>
                    </a:solidFill>
                    <a:effectLst/>
                    <a:latin typeface="+mn-lt"/>
                    <a:ea typeface="+mn-ea"/>
                    <a:cs typeface="+mn-cs"/>
                  </a:rPr>
                  <a:t>(</a:t>
                </a:r>
                <a:r>
                  <a:rPr lang="en-US" sz="1200" i="0" kern="1200">
                    <a:solidFill>
                      <a:schemeClr val="tx1"/>
                    </a:solidFill>
                    <a:effectLst/>
                    <a:latin typeface="+mn-lt"/>
                    <a:ea typeface="+mn-ea"/>
                    <a:cs typeface="+mn-cs"/>
                  </a:rPr>
                  <a:t>𝑣_0,𝑣_1  </a:t>
                </a:r>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r>
                  <a:rPr lang="en-US" sz="1200" i="0" kern="1200">
                    <a:solidFill>
                      <a:schemeClr val="tx1"/>
                    </a:solidFill>
                    <a:effectLst/>
                    <a:latin typeface="+mn-lt"/>
                    <a:ea typeface="+mn-ea"/>
                    <a:cs typeface="+mn-cs"/>
                  </a:rPr>
                  <a:t>∆_𝑥=𝑥_1−𝑥_0  ,∆_𝑦=𝑦_1−𝑦_0  ,∆_𝑧=𝑧_1−𝑧_0   </a:t>
                </a:r>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r>
                  <a:rPr lang="en-US" sz="1200" i="0" kern="1200">
                    <a:solidFill>
                      <a:schemeClr val="tx1"/>
                    </a:solidFill>
                    <a:effectLst/>
                    <a:latin typeface="+mn-lt"/>
                    <a:ea typeface="+mn-ea"/>
                    <a:cs typeface="+mn-cs"/>
                  </a:rPr>
                  <a:t>1∕|∆_𝑥 | </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1∕|∆_𝑦 | </a:t>
                </a:r>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1∕|∆_𝑧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17</a:t>
            </a:fld>
            <a:endParaRPr lang="en-US"/>
          </a:p>
        </p:txBody>
      </p:sp>
    </p:spTree>
    <p:extLst>
      <p:ext uri="{BB962C8B-B14F-4D97-AF65-F5344CB8AC3E}">
        <p14:creationId xmlns:p14="http://schemas.microsoft.com/office/powerpoint/2010/main" val="374298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18</a:t>
            </a:fld>
            <a:endParaRPr lang="en-US"/>
          </a:p>
        </p:txBody>
      </p:sp>
    </p:spTree>
    <p:extLst>
      <p:ext uri="{BB962C8B-B14F-4D97-AF65-F5344CB8AC3E}">
        <p14:creationId xmlns:p14="http://schemas.microsoft.com/office/powerpoint/2010/main" val="461701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𝑙𝑜𝑔</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the FSS algorithm for 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oMath>
                </a14:m>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r>
                  <a:rPr lang="en-US" sz="1200" i="0" kern="1200">
                    <a:solidFill>
                      <a:schemeClr val="tx1"/>
                    </a:solidFill>
                    <a:effectLst/>
                    <a:latin typeface="+mn-lt"/>
                    <a:ea typeface="+mn-ea"/>
                    <a:cs typeface="+mn-cs"/>
                  </a:rPr>
                  <a:t>𝑂(𝑙𝑜𝑔 𝑛)</a:t>
                </a:r>
                <a:r>
                  <a:rPr lang="en-US" sz="1200" kern="1200" dirty="0">
                    <a:solidFill>
                      <a:schemeClr val="tx1"/>
                    </a:solidFill>
                    <a:effectLst/>
                    <a:latin typeface="+mn-lt"/>
                    <a:ea typeface="+mn-ea"/>
                    <a:cs typeface="+mn-cs"/>
                  </a:rPr>
                  <a:t> for the FSS algorithm for a </a:t>
                </a:r>
                <a:r>
                  <a:rPr lang="en-US" sz="1200" i="0" kern="1200">
                    <a:solidFill>
                      <a:schemeClr val="tx1"/>
                    </a:solidFill>
                    <a:effectLst/>
                    <a:latin typeface="+mn-lt"/>
                    <a:ea typeface="+mn-ea"/>
                    <a:cs typeface="+mn-cs"/>
                  </a:rPr>
                  <a:t>𝑛×𝑛</a:t>
                </a:r>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19</a:t>
            </a:fld>
            <a:endParaRPr lang="en-US"/>
          </a:p>
        </p:txBody>
      </p:sp>
    </p:spTree>
    <p:extLst>
      <p:ext uri="{BB962C8B-B14F-4D97-AF65-F5344CB8AC3E}">
        <p14:creationId xmlns:p14="http://schemas.microsoft.com/office/powerpoint/2010/main" val="3421109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14:m>
                  <m:oMath xmlns:m="http://schemas.openxmlformats.org/officeDocument/2006/math">
                    <m:r>
                      <a:rPr lang="en-US" sz="1200" i="1" kern="1200">
                        <a:solidFill>
                          <a:schemeClr val="tx1"/>
                        </a:solidFill>
                        <a:effectLst/>
                        <a:latin typeface="+mn-lt"/>
                        <a:ea typeface="+mn-ea"/>
                        <a:cs typeface="+mn-cs"/>
                      </a:rPr>
                      <m:t>𝑂</m:t>
                    </m:r>
                    <m:r>
                      <a:rPr lang="en-US" sz="1200" kern="1200">
                        <a:solidFill>
                          <a:schemeClr val="tx1"/>
                        </a:solidFill>
                        <a:effectLst/>
                        <a:latin typeface="+mn-lt"/>
                        <a:ea typeface="+mn-ea"/>
                        <a:cs typeface="+mn-cs"/>
                      </a:rPr>
                      <m:t>(</m:t>
                    </m:r>
                    <m:func>
                      <m:funcPr>
                        <m:ctrlPr>
                          <a:rPr lang="en-US" sz="1200" i="1" kern="1200">
                            <a:solidFill>
                              <a:schemeClr val="tx1"/>
                            </a:solidFill>
                            <a:effectLst/>
                            <a:latin typeface="+mn-lt"/>
                            <a:ea typeface="+mn-ea"/>
                            <a:cs typeface="+mn-cs"/>
                          </a:rPr>
                        </m:ctrlPr>
                      </m:funcPr>
                      <m:fName>
                        <m:r>
                          <m:rPr>
                            <m:sty m:val="p"/>
                          </m:rPr>
                          <a:rPr lang="en-US" sz="1200" kern="1200">
                            <a:solidFill>
                              <a:schemeClr val="tx1"/>
                            </a:solidFill>
                            <a:effectLst/>
                            <a:latin typeface="+mn-lt"/>
                            <a:ea typeface="+mn-ea"/>
                            <a:cs typeface="+mn-cs"/>
                          </a:rPr>
                          <m:t>log</m:t>
                        </m:r>
                      </m:fName>
                      <m:e>
                        <m:r>
                          <a:rPr lang="en-US" sz="1200" i="1" kern="1200">
                            <a:solidFill>
                              <a:schemeClr val="tx1"/>
                            </a:solidFill>
                            <a:effectLst/>
                            <a:latin typeface="+mn-lt"/>
                            <a:ea typeface="+mn-ea"/>
                            <a:cs typeface="+mn-cs"/>
                          </a:rPr>
                          <m:t>𝑛</m:t>
                        </m:r>
                        <m:r>
                          <a:rPr lang="en-US" sz="1200" kern="1200">
                            <a:solidFill>
                              <a:schemeClr val="tx1"/>
                            </a:solidFill>
                            <a:effectLst/>
                            <a:latin typeface="+mn-lt"/>
                            <a:ea typeface="+mn-ea"/>
                            <a:cs typeface="+mn-cs"/>
                          </a:rPr>
                          <m:t>)</m:t>
                        </m:r>
                      </m:e>
                    </m:func>
                  </m:oMath>
                </a14:m>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r>
                  <a:rPr lang="en-US" sz="1200" i="0" kern="1200">
                    <a:solidFill>
                      <a:schemeClr val="tx1"/>
                    </a:solidFill>
                    <a:effectLst/>
                    <a:latin typeface="+mn-lt"/>
                    <a:ea typeface="+mn-ea"/>
                    <a:cs typeface="+mn-cs"/>
                  </a:rPr>
                  <a:t>𝑂(log⁡〖𝑛)〗</a:t>
                </a:r>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20</a:t>
            </a:fld>
            <a:endParaRPr lang="en-US"/>
          </a:p>
        </p:txBody>
      </p:sp>
    </p:spTree>
    <p:extLst>
      <p:ext uri="{BB962C8B-B14F-4D97-AF65-F5344CB8AC3E}">
        <p14:creationId xmlns:p14="http://schemas.microsoft.com/office/powerpoint/2010/main" val="40812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done in the 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a:t>
            </a:fld>
            <a:endParaRPr lang="en-US"/>
          </a:p>
        </p:txBody>
      </p:sp>
    </p:spTree>
    <p:extLst>
      <p:ext uri="{BB962C8B-B14F-4D97-AF65-F5344CB8AC3E}">
        <p14:creationId xmlns:p14="http://schemas.microsoft.com/office/powerpoint/2010/main" val="2655867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m:t>
                        </m:r>
                      </m:e>
                      <m:sub>
                        <m:r>
                          <a:rPr lang="en-US" sz="1200" i="1" kern="1200">
                            <a:solidFill>
                              <a:schemeClr val="tx1"/>
                            </a:solidFill>
                            <a:effectLst/>
                            <a:latin typeface="+mn-lt"/>
                            <a:ea typeface="+mn-ea"/>
                            <a:cs typeface="+mn-cs"/>
                          </a:rPr>
                          <m:t>𝑥</m:t>
                        </m:r>
                      </m:sub>
                      <m:sup>
                        <m:r>
                          <a:rPr lang="en-US" sz="1200" i="1" kern="1200">
                            <a:solidFill>
                              <a:schemeClr val="tx1"/>
                            </a:solidFill>
                            <a:effectLst/>
                            <a:latin typeface="+mn-lt"/>
                            <a:ea typeface="+mn-ea"/>
                            <a:cs typeface="+mn-cs"/>
                          </a:rPr>
                          <m:t>0</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𝑠</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m:t>
                        </m:r>
                      </m:e>
                      <m:sub>
                        <m:r>
                          <a:rPr lang="en-US" sz="1200" i="1" kern="1200">
                            <a:solidFill>
                              <a:schemeClr val="tx1"/>
                            </a:solidFill>
                            <a:effectLst/>
                            <a:latin typeface="+mn-lt"/>
                            <a:ea typeface="+mn-ea"/>
                            <a:cs typeface="+mn-cs"/>
                          </a:rPr>
                          <m:t>𝑦</m:t>
                        </m:r>
                      </m:sub>
                      <m:sup>
                        <m:r>
                          <a:rPr lang="en-US" sz="1200" i="1" kern="1200">
                            <a:solidFill>
                              <a:schemeClr val="tx1"/>
                            </a:solidFill>
                            <a:effectLst/>
                            <a:latin typeface="+mn-lt"/>
                            <a:ea typeface="+mn-ea"/>
                            <a:cs typeface="+mn-cs"/>
                          </a:rPr>
                          <m:t>0</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𝑠</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𝑜𝑢𝑡</m:t>
                        </m:r>
                      </m:sup>
                    </m:sSup>
                  </m:oMath>
                </a14:m>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𝑜𝑢𝑡</m:t>
                        </m:r>
                      </m:sup>
                    </m:sSup>
                  </m:oMath>
                </a14:m>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𝑖𝑛</m:t>
                        </m:r>
                      </m:sup>
                    </m:sSup>
                  </m:oMath>
                </a14:m>
                <a:r>
                  <a:rPr lang="en-US" sz="1200" kern="1200" dirty="0">
                    <a:solidFill>
                      <a:schemeClr val="tx1"/>
                    </a:solidFill>
                    <a:effectLst/>
                    <a:latin typeface="+mn-lt"/>
                    <a:ea typeface="+mn-ea"/>
                    <a:cs typeface="+mn-cs"/>
                  </a:rPr>
                  <a:t>,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𝑜𝑢𝑡</m:t>
                        </m:r>
                      </m:sup>
                    </m:sSup>
                  </m:oMath>
                </a14:m>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r>
                  <a:rPr lang="en-US" sz="1200" i="0" kern="1200">
                    <a:solidFill>
                      <a:schemeClr val="tx1"/>
                    </a:solidFill>
                    <a:effectLst/>
                    <a:latin typeface="+mn-lt"/>
                    <a:ea typeface="+mn-ea"/>
                    <a:cs typeface="+mn-cs"/>
                  </a:rPr>
                  <a:t>∆_𝑥^0 (𝑠)</a:t>
                </a:r>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r>
                  <a:rPr lang="en-US" sz="1200" i="0" kern="1200">
                    <a:solidFill>
                      <a:schemeClr val="tx1"/>
                    </a:solidFill>
                    <a:effectLst/>
                    <a:latin typeface="+mn-lt"/>
                    <a:ea typeface="+mn-ea"/>
                    <a:cs typeface="+mn-cs"/>
                  </a:rPr>
                  <a:t>∆_𝑦^0 (𝑠)</a:t>
                </a:r>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21</a:t>
            </a:fld>
            <a:endParaRPr lang="en-US"/>
          </a:p>
        </p:txBody>
      </p:sp>
    </p:spTree>
    <p:extLst>
      <p:ext uri="{BB962C8B-B14F-4D97-AF65-F5344CB8AC3E}">
        <p14:creationId xmlns:p14="http://schemas.microsoft.com/office/powerpoint/2010/main" val="359106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Dynamic SHAS average update times for a step in each direction (X, Y, Z) for any specific driven lines were registered using C implementation with double precision running on Intel® Core™ i7-6700K CPU @ 4.00GHz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reduced complexity:</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takes roughly half of the SHAS update time.</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in the X-direction takes around a third of the Y, Z direction update time. </a:t>
            </a:r>
          </a:p>
          <a:p>
            <a:pPr lvl="0"/>
            <a:r>
              <a:rPr lang="en-US" sz="1200" kern="1200" dirty="0">
                <a:solidFill>
                  <a:schemeClr val="tx1"/>
                </a:solidFill>
                <a:effectLst/>
                <a:latin typeface="+mn-lt"/>
                <a:ea typeface="+mn-ea"/>
                <a:cs typeface="+mn-cs"/>
              </a:rPr>
              <a:t>The Z-direction update takes a little longer as C implementation use Row-major order, and our Z-direction update implementation takes column-major order</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which is less cache-aware.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22</a:t>
            </a:fld>
            <a:endParaRPr lang="en-US"/>
          </a:p>
        </p:txBody>
      </p:sp>
    </p:spTree>
    <p:extLst>
      <p:ext uri="{BB962C8B-B14F-4D97-AF65-F5344CB8AC3E}">
        <p14:creationId xmlns:p14="http://schemas.microsoft.com/office/powerpoint/2010/main" val="2881485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3" action="ppaction://hlinkfile"/>
                  </a:rPr>
                  <a:t>3D SHAS</a:t>
                </a:r>
                <a:r>
                  <a:rPr lang="en-US" sz="1200" kern="1200" dirty="0">
                    <a:solidFill>
                      <a:schemeClr val="tx1"/>
                    </a:solidFill>
                    <a:effectLst/>
                    <a:latin typeface="+mn-lt"/>
                    <a:ea typeface="+mn-ea"/>
                    <a:cs typeface="+mn-cs"/>
                  </a:rPr>
                  <a:t>. The update of the coefficients is done according to the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𝑠𝑙𝑖𝑐𝑒</m:t>
                        </m:r>
                      </m:e>
                      <m:sup>
                        <m:r>
                          <a:rPr lang="en-US" sz="1200" i="1" kern="1200">
                            <a:solidFill>
                              <a:schemeClr val="tx1"/>
                            </a:solidFill>
                            <a:effectLst/>
                            <a:latin typeface="+mn-lt"/>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𝑠𝑙𝑖𝑐𝑒</m:t>
                        </m:r>
                      </m:e>
                      <m:sup>
                        <m:r>
                          <a:rPr lang="en-US" sz="1200" i="1" kern="1200">
                            <a:solidFill>
                              <a:schemeClr val="tx1"/>
                            </a:solidFill>
                            <a:effectLst/>
                            <a:latin typeface="+mn-lt"/>
                            <a:ea typeface="+mn-ea"/>
                            <a:cs typeface="+mn-cs"/>
                          </a:rPr>
                          <m:t>𝑜𝑢𝑡</m:t>
                        </m:r>
                      </m:sup>
                    </m:sSup>
                  </m:oMath>
                </a14:m>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3" action="ppaction://hlinkfile"/>
                  </a:rPr>
                  <a:t>3D SHAS</a:t>
                </a:r>
                <a:r>
                  <a:rPr lang="en-US" sz="1200" kern="1200" dirty="0">
                    <a:solidFill>
                      <a:schemeClr val="tx1"/>
                    </a:solidFill>
                    <a:effectLst/>
                    <a:latin typeface="+mn-lt"/>
                    <a:ea typeface="+mn-ea"/>
                    <a:cs typeface="+mn-cs"/>
                  </a:rPr>
                  <a:t>. The update of the coefficients is done according to the </a:t>
                </a:r>
                <a:r>
                  <a:rPr lang="en-US" sz="1200" i="0" kern="1200">
                    <a:solidFill>
                      <a:schemeClr val="tx1"/>
                    </a:solidFill>
                    <a:effectLst/>
                    <a:latin typeface="+mn-lt"/>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〖𝑠𝑙𝑖𝑐𝑒〗^𝑜𝑢𝑡</a:t>
                </a:r>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23</a:t>
            </a:fld>
            <a:endParaRPr lang="en-US"/>
          </a:p>
        </p:txBody>
      </p:sp>
    </p:spTree>
    <p:extLst>
      <p:ext uri="{BB962C8B-B14F-4D97-AF65-F5344CB8AC3E}">
        <p14:creationId xmlns:p14="http://schemas.microsoft.com/office/powerpoint/2010/main" val="390525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24</a:t>
            </a:fld>
            <a:endParaRPr lang="en-US"/>
          </a:p>
        </p:txBody>
      </p:sp>
    </p:spTree>
    <p:extLst>
      <p:ext uri="{BB962C8B-B14F-4D97-AF65-F5344CB8AC3E}">
        <p14:creationId xmlns:p14="http://schemas.microsoft.com/office/powerpoint/2010/main" val="1216003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25</a:t>
            </a:fld>
            <a:endParaRPr lang="en-US"/>
          </a:p>
        </p:txBody>
      </p:sp>
    </p:spTree>
    <p:extLst>
      <p:ext uri="{BB962C8B-B14F-4D97-AF65-F5344CB8AC3E}">
        <p14:creationId xmlns:p14="http://schemas.microsoft.com/office/powerpoint/2010/main" val="1599066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dynamic updates are different from the X-driven updates as described for the 2D, where the additional 'fragment z' row determines a shift.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26</a:t>
            </a:fld>
            <a:endParaRPr lang="en-US"/>
          </a:p>
        </p:txBody>
      </p:sp>
    </p:spTree>
    <p:extLst>
      <p:ext uri="{BB962C8B-B14F-4D97-AF65-F5344CB8AC3E}">
        <p14:creationId xmlns:p14="http://schemas.microsoft.com/office/powerpoint/2010/main" val="3335502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27</a:t>
            </a:fld>
            <a:endParaRPr lang="en-US"/>
          </a:p>
        </p:txBody>
      </p:sp>
    </p:spTree>
    <p:extLst>
      <p:ext uri="{BB962C8B-B14F-4D97-AF65-F5344CB8AC3E}">
        <p14:creationId xmlns:p14="http://schemas.microsoft.com/office/powerpoint/2010/main" val="3583975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r>
                  <a:rPr lang="en-US" sz="1200" i="0" kern="1200">
                    <a:solidFill>
                      <a:schemeClr val="tx1"/>
                    </a:solidFill>
                    <a:effectLst/>
                    <a:latin typeface="Cambria Math" panose="02040503050406030204" pitchFamily="18" charset="0"/>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〖𝑠𝑙𝑖𝑐𝑒〗^𝑜𝑢𝑡</a:t>
                </a:r>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28</a:t>
            </a:fld>
            <a:endParaRPr lang="en-US"/>
          </a:p>
        </p:txBody>
      </p:sp>
    </p:spTree>
    <p:extLst>
      <p:ext uri="{BB962C8B-B14F-4D97-AF65-F5344CB8AC3E}">
        <p14:creationId xmlns:p14="http://schemas.microsoft.com/office/powerpoint/2010/main" val="812064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29</a:t>
            </a:fld>
            <a:endParaRPr lang="en-US"/>
          </a:p>
        </p:txBody>
      </p:sp>
    </p:spTree>
    <p:extLst>
      <p:ext uri="{BB962C8B-B14F-4D97-AF65-F5344CB8AC3E}">
        <p14:creationId xmlns:p14="http://schemas.microsoft.com/office/powerpoint/2010/main" val="262794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The algorithm can process images at the frame rate of the camera</a:t>
            </a: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The notion of real-time display is not really tied to a specific frame rate - it could be defined as the </a:t>
            </a:r>
            <a:r>
              <a:rPr lang="en-US" sz="1200" i="1" u="none" strike="noStrike" kern="1200" dirty="0">
                <a:solidFill>
                  <a:schemeClr val="tx1"/>
                </a:solidFill>
                <a:effectLst/>
                <a:latin typeface="+mn-lt"/>
                <a:ea typeface="+mn-ea"/>
                <a:cs typeface="+mn-cs"/>
              </a:rPr>
              <a:t>minimum frame rate at which movement is perceived as being continuous</a:t>
            </a:r>
            <a:r>
              <a:rPr lang="en-US" sz="1200" u="none" strike="noStrike" kern="1200" dirty="0">
                <a:solidFill>
                  <a:schemeClr val="tx1"/>
                </a:solidFill>
                <a:effectLst/>
                <a:latin typeface="+mn-lt"/>
                <a:ea typeface="+mn-ea"/>
                <a:cs typeface="+mn-cs"/>
              </a:rPr>
              <a:t>. So for slow moving objects in a visual frame (e.g. ships in a </a:t>
            </a:r>
            <a:r>
              <a:rPr lang="en-US" sz="1200" u="none" strike="noStrike" kern="1200" dirty="0" err="1">
                <a:solidFill>
                  <a:schemeClr val="tx1"/>
                </a:solidFill>
                <a:effectLst/>
                <a:latin typeface="+mn-lt"/>
                <a:ea typeface="+mn-ea"/>
                <a:cs typeface="+mn-cs"/>
              </a:rPr>
              <a:t>harbour</a:t>
            </a:r>
            <a:r>
              <a:rPr lang="en-US" sz="1200" u="none" strike="noStrike" kern="1200" dirty="0">
                <a:solidFill>
                  <a:schemeClr val="tx1"/>
                </a:solidFill>
                <a:effectLst/>
                <a:latin typeface="+mn-lt"/>
                <a:ea typeface="+mn-ea"/>
                <a:cs typeface="+mn-cs"/>
              </a:rPr>
              <a:t>, or stars in the night sky) a relatively slow frame rate might suffice, whereas for rapid movement (e.g. a racing car simulator) a much higher frame rate would be needed.</a:t>
            </a:r>
          </a:p>
          <a:p>
            <a:endParaRPr lang="en-US" sz="1200" u="none" strike="noStrike" kern="1200" dirty="0">
              <a:solidFill>
                <a:schemeClr val="tx1"/>
              </a:solidFill>
              <a:effectLst/>
              <a:latin typeface="+mn-lt"/>
              <a:ea typeface="+mn-ea"/>
              <a:cs typeface="+mn-cs"/>
            </a:endParaRPr>
          </a:p>
          <a:p>
            <a:pPr algn="ctr"/>
            <a:r>
              <a:rPr lang="en-US" dirty="0">
                <a:solidFill>
                  <a:schemeClr val="tx1"/>
                </a:solidFill>
              </a:rPr>
              <a:t>Intel® Core™ i7-6700K CPU @ 4.00GHz</a:t>
            </a:r>
          </a:p>
          <a:p>
            <a:pPr algn="ctr"/>
            <a:r>
              <a:rPr lang="en-US" sz="1200" dirty="0">
                <a:solidFill>
                  <a:schemeClr val="tx1"/>
                </a:solidFill>
              </a:rPr>
              <a:t>(Without any </a:t>
            </a:r>
            <a:r>
              <a:rPr lang="en-US" dirty="0" err="1">
                <a:solidFill>
                  <a:schemeClr val="tx1"/>
                </a:solidFill>
              </a:rPr>
              <a:t>parallization</a:t>
            </a:r>
            <a:r>
              <a:rPr lang="en-US" dirty="0">
                <a:solidFill>
                  <a:schemeClr val="tx1"/>
                </a:solidFill>
              </a:rPr>
              <a:t>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30</a:t>
            </a:fld>
            <a:endParaRPr lang="en-US"/>
          </a:p>
        </p:txBody>
      </p:sp>
    </p:spTree>
    <p:extLst>
      <p:ext uri="{BB962C8B-B14F-4D97-AF65-F5344CB8AC3E}">
        <p14:creationId xmlns:p14="http://schemas.microsoft.com/office/powerpoint/2010/main" val="385176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אלמנטים חוטים</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a:t>
            </a:fld>
            <a:endParaRPr lang="en-US"/>
          </a:p>
        </p:txBody>
      </p:sp>
    </p:spTree>
    <p:extLst>
      <p:ext uri="{BB962C8B-B14F-4D97-AF65-F5344CB8AC3E}">
        <p14:creationId xmlns:p14="http://schemas.microsoft.com/office/powerpoint/2010/main" val="1867603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Surveillance systems rely on remote sensors that sense energy emitted from or reflected by an object (or several objects) of interest and other sources of energy like clutter. For civilian and military applications with far imagery distance like anti-missile systems, early-warning systems, and infrared search and track systems, the target of interest often appears as a dim point embedded in a heavy cluttered background. The dim point target is typically characterized by its temporal dynamics rather than its shape (spatial) characteristics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31</a:t>
            </a:fld>
            <a:endParaRPr lang="en-US"/>
          </a:p>
        </p:txBody>
      </p:sp>
    </p:spTree>
    <p:extLst>
      <p:ext uri="{BB962C8B-B14F-4D97-AF65-F5344CB8AC3E}">
        <p14:creationId xmlns:p14="http://schemas.microsoft.com/office/powerpoint/2010/main" val="1046655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b="1" kern="1200" dirty="0">
                <a:solidFill>
                  <a:schemeClr val="tx1"/>
                </a:solidFill>
                <a:effectLst/>
                <a:latin typeface="+mn-lt"/>
                <a:ea typeface="+mn-ea"/>
                <a:cs typeface="+mn-cs"/>
              </a:rPr>
              <a:t>Clutter and noise</a:t>
            </a:r>
            <a:r>
              <a:rPr lang="en-US" sz="1200" kern="1200" dirty="0">
                <a:solidFill>
                  <a:schemeClr val="tx1"/>
                </a:solidFill>
                <a:effectLst/>
                <a:latin typeface="+mn-lt"/>
                <a:ea typeface="+mn-ea"/>
                <a:cs typeface="+mn-cs"/>
              </a:rPr>
              <a:t>  – From background objects like clouds, sunlight spots, and sensor noise that can cause false tracking and tracks detection misses. This issue can be handled by a background suppression (whitening</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process as a part of the preprocessing stage or as an integral part of the tracking algorithm, with a goal, to suppress the clutter/ background without affecting the target signature. Article [24] presents an overview of current approaches as well as convolutional neural network-based approach for enhancement of infrared images containing a dim target.</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Maneuverable target</a:t>
            </a:r>
            <a:r>
              <a:rPr lang="en-US" sz="1200" kern="1200" dirty="0">
                <a:solidFill>
                  <a:schemeClr val="tx1"/>
                </a:solidFill>
                <a:effectLst/>
                <a:latin typeface="+mn-lt"/>
                <a:ea typeface="+mn-ea"/>
                <a:cs typeface="+mn-cs"/>
              </a:rPr>
              <a:t>  - Tracking Maneuvering targets is complicated due to the fact that acceleration is hard to model, as it can be induced by a variety of sources like atmospheric disturbances, which can cause unpredicted temporal acceleration. Sophisticated models are needed to model target motions [25, 26], and sensor measurements (like motion [27] or pixeled [28]), causing the estimation to be a nonlinear and non-Gaussian problem. </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Uncertain Data association</a:t>
            </a:r>
            <a:r>
              <a:rPr lang="en-US" sz="1200" kern="1200" dirty="0">
                <a:solidFill>
                  <a:schemeClr val="tx1"/>
                </a:solidFill>
                <a:effectLst/>
                <a:latin typeface="+mn-lt"/>
                <a:ea typeface="+mn-ea"/>
                <a:cs typeface="+mn-cs"/>
              </a:rPr>
              <a:t> – In the broader subject of motion-based Multitarget Tracking (MTT), in addition to the target state estimation as for Single Target Tracking (STT), data association is a significant issue, since in the case of multitarget the association between measurements and tracks are uncertain. The tracking algorithm addresses this issue explicitly or implicitly by advance and sophisticated modeling [6].</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Real-time</a:t>
            </a:r>
            <a:r>
              <a:rPr lang="en-US" sz="1200" kern="1200" dirty="0">
                <a:solidFill>
                  <a:schemeClr val="tx1"/>
                </a:solidFill>
                <a:effectLst/>
                <a:latin typeface="+mn-lt"/>
                <a:ea typeface="+mn-ea"/>
                <a:cs typeface="+mn-cs"/>
              </a:rPr>
              <a:t> – Often, it is required to finish processing a frame (or batch of frames) before the next frame arrives. Furthermore, the unpredictable and varying maneuvers of the dim target dictate a high frame rate for practical tracking purposes.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32</a:t>
            </a:fld>
            <a:endParaRPr lang="en-US"/>
          </a:p>
        </p:txBody>
      </p:sp>
    </p:spTree>
    <p:extLst>
      <p:ext uri="{BB962C8B-B14F-4D97-AF65-F5344CB8AC3E}">
        <p14:creationId xmlns:p14="http://schemas.microsoft.com/office/powerpoint/2010/main" val="3301803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Detect Before Track (DBT)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general scheme in the DBT category involves detections from the sensor measurements, typically using the threshold measurement model [28], and then the </a:t>
            </a:r>
            <a:r>
              <a:rPr lang="en-US" sz="1200" kern="1200" dirty="0" err="1">
                <a:solidFill>
                  <a:schemeClr val="tx1"/>
                </a:solidFill>
                <a:effectLst/>
                <a:latin typeface="+mn-lt"/>
                <a:ea typeface="+mn-ea"/>
                <a:cs typeface="+mn-cs"/>
              </a:rPr>
              <a:t>thresholded</a:t>
            </a:r>
            <a:r>
              <a:rPr lang="en-US" sz="1200" kern="1200" dirty="0">
                <a:solidFill>
                  <a:schemeClr val="tx1"/>
                </a:solidFill>
                <a:effectLst/>
                <a:latin typeface="+mn-lt"/>
                <a:ea typeface="+mn-ea"/>
                <a:cs typeface="+mn-cs"/>
              </a:rPr>
              <a:t> measurements are fed into the tracking algorithm. The measurement-track association typically handled before the state estimation. In general, DBT methods attain good performance when tracking objects in the scenarios of high SNR. However, in low SNR, the tracking tends to fail as a large number of outliers are detected, or the target might be completely missed. A detailed description of the DBT approach can be found in [6]. The most common approaches for data association include multiple hypothesis tracking (MHT), joint probabilistic data association (JPDA), and random finite sets (RFS), and the most common approaches for estimation of target state filtering include Kalman filter and particle filter described in [30].</a:t>
            </a:r>
          </a:p>
          <a:p>
            <a:r>
              <a:rPr lang="en-US" sz="1200" kern="1200" dirty="0">
                <a:solidFill>
                  <a:schemeClr val="tx1"/>
                </a:solidFill>
                <a:effectLst/>
                <a:latin typeface="+mn-lt"/>
                <a:ea typeface="+mn-ea"/>
                <a:cs typeface="+mn-cs"/>
              </a:rPr>
              <a:t> </a:t>
            </a:r>
          </a:p>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Track Before Detect (TBD)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This category is also known as joint detection and tracking. The general scheme involves using the whole raw sensor data as input for tracking where relatively multiple trajectories are estimated, but no commitment is initially made for any specific trajectory. Target detection is declared after a continual tracking for the trajectory whose posterior probability is the highest. This schema improves tracking performance by using a multi-frame to accumulate target information. As no intermediate detection takes place in TBD, no explicit data association is needed. The advantage of improved performance for low SNR scenarios comes with complex computation and delay in the target tracking. The TBD methods are typically classified into 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2.4.3.2.1) and non-Bayesian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2.4.3.2.2)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33</a:t>
            </a:fld>
            <a:endParaRPr lang="en-US"/>
          </a:p>
        </p:txBody>
      </p:sp>
    </p:spTree>
    <p:extLst>
      <p:ext uri="{BB962C8B-B14F-4D97-AF65-F5344CB8AC3E}">
        <p14:creationId xmlns:p14="http://schemas.microsoft.com/office/powerpoint/2010/main" val="4137702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Bayesian TBD approaches, the target state and measurements are described by probability density function (PDF) build from the raw sensor measurements, motions modeling, and target birth/death modeling, then recursive Bayesian filtering is applied to obtain the target state estimation. The two leading families of methods used for recursive Bayesian TBD implementations are particle filtering, and ﬁnite set statistics (FISST) based filtering described in This approach shows good results handling complicated target motion, but in general, the recursive Bayesian filter is computationally intractable and needs numerical approximation resulting in substantial implementation cost.</a:t>
            </a:r>
          </a:p>
          <a:p>
            <a:r>
              <a:rPr lang="en-US" sz="1200" kern="1200" dirty="0">
                <a:solidFill>
                  <a:schemeClr val="tx1"/>
                </a:solidFill>
                <a:effectLst/>
                <a:latin typeface="+mn-lt"/>
                <a:ea typeface="+mn-ea"/>
                <a:cs typeface="+mn-cs"/>
              </a:rPr>
              <a:t> </a:t>
            </a:r>
          </a:p>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Non-Bayesian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non-Bayesian approaches, at each time, the target energy in the last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frames is accumulated based on the velocity feature, and an optimization algorithm is used to ﬁnd the target track. Generally, a batch processing techniques are used where trajectories are estimated in a 3D image (a stack of 2D frames taken in uniform time intervals) with no commitment that they represent a target and only trajectories with a computed posterior probability above a certain threshold declared as targets. The non-Bayesian approaches include algorithms based on methods like multistage hypothesis testing (MHT) , 3D matched filter  projective transforms as Hough and Radon [9] and dynamic programming (DP) based on the Viterbi algorithm .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Although the non-</a:t>
            </a:r>
            <a:r>
              <a:rPr lang="en-US" sz="1200" b="1" kern="1200" dirty="0" err="1">
                <a:solidFill>
                  <a:schemeClr val="tx1"/>
                </a:solidFill>
                <a:effectLst/>
                <a:latin typeface="+mn-lt"/>
                <a:ea typeface="+mn-ea"/>
                <a:cs typeface="+mn-cs"/>
              </a:rPr>
              <a:t>bayesian</a:t>
            </a:r>
            <a:r>
              <a:rPr lang="en-US" sz="1200" b="1" kern="1200" dirty="0">
                <a:solidFill>
                  <a:schemeClr val="tx1"/>
                </a:solidFill>
                <a:effectLst/>
                <a:latin typeface="+mn-lt"/>
                <a:ea typeface="+mn-ea"/>
                <a:cs typeface="+mn-cs"/>
              </a:rPr>
              <a:t> approaches are less commonly used for MTT applications, there are 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a:t>
            </a:r>
            <a:r>
              <a:rPr lang="en-US" sz="1200" kern="1200" dirty="0">
                <a:solidFill>
                  <a:schemeClr val="tx1"/>
                </a:solidFill>
                <a:effectLst/>
                <a:latin typeface="+mn-lt"/>
                <a:ea typeface="+mn-ea"/>
                <a:cs typeface="+mn-cs"/>
              </a:rPr>
              <a:t>t. For this kind of particular scenarios, there are efficient versions of non-</a:t>
            </a:r>
            <a:r>
              <a:rPr lang="en-US" sz="1200" kern="1200" dirty="0" err="1">
                <a:solidFill>
                  <a:schemeClr val="tx1"/>
                </a:solidFill>
                <a:effectLst/>
                <a:latin typeface="+mn-lt"/>
                <a:ea typeface="+mn-ea"/>
                <a:cs typeface="+mn-cs"/>
              </a:rPr>
              <a:t>bayesian</a:t>
            </a:r>
            <a:r>
              <a:rPr lang="en-US" sz="1200" kern="1200" dirty="0">
                <a:solidFill>
                  <a:schemeClr val="tx1"/>
                </a:solidFill>
                <a:effectLst/>
                <a:latin typeface="+mn-lt"/>
                <a:ea typeface="+mn-ea"/>
                <a:cs typeface="+mn-cs"/>
              </a:rPr>
              <a:t> algorithms </a:t>
            </a:r>
            <a:r>
              <a:rPr lang="en-US" sz="1200" b="1" kern="1200" dirty="0">
                <a:solidFill>
                  <a:schemeClr val="tx1"/>
                </a:solidFill>
                <a:effectLst/>
                <a:latin typeface="+mn-lt"/>
                <a:ea typeface="+mn-ea"/>
                <a:cs typeface="+mn-cs"/>
              </a:rPr>
              <a:t>with real-time performance</a:t>
            </a:r>
            <a:r>
              <a:rPr lang="en-US" sz="1200" kern="1200" dirty="0">
                <a:solidFill>
                  <a:schemeClr val="tx1"/>
                </a:solidFill>
                <a:effectLst/>
                <a:latin typeface="+mn-lt"/>
                <a:ea typeface="+mn-ea"/>
                <a:cs typeface="+mn-cs"/>
              </a:rPr>
              <a:t>, for example, the Viterbi algorithm used as part of unmanned aerial vehicle (UAV) collision avoidance system and the Hough transform used as part of detecting low radar cross-section targets application.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34</a:t>
            </a:fld>
            <a:endParaRPr lang="en-US"/>
          </a:p>
        </p:txBody>
      </p:sp>
    </p:spTree>
    <p:extLst>
      <p:ext uri="{BB962C8B-B14F-4D97-AF65-F5344CB8AC3E}">
        <p14:creationId xmlns:p14="http://schemas.microsoft.com/office/powerpoint/2010/main" val="2548882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a:latin typeface="Cambria Math" panose="02040503050406030204" pitchFamily="18" charset="0"/>
                        <a:ea typeface="Times New Roman" panose="02020603050405020304" pitchFamily="18" charset="0"/>
                        <a:cs typeface="David" panose="020E0502060401010101" pitchFamily="34" charset="-79"/>
                      </a:rPr>
                      <m:t>,</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14:m>
                  <m:oMath xmlns:m="http://schemas.openxmlformats.org/officeDocument/2006/math">
                    <m:r>
                      <a:rPr lang="en-US" b="0" i="0" smtClean="0">
                        <a:latin typeface="Cambria Math" panose="02040503050406030204" pitchFamily="18" charset="0"/>
                        <a:ea typeface="Times New Roman" panose="02020603050405020304" pitchFamily="18" charset="0"/>
                        <a:cs typeface="David" panose="020E0502060401010101" pitchFamily="34" charset="-79"/>
                      </a:rPr>
                      <m:t> </m:t>
                    </m:r>
                  </m:oMath>
                </a14:m>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r>
                  <a:rPr lang="en-US" i="0">
                    <a:latin typeface="Cambria Math" panose="02040503050406030204" pitchFamily="18" charset="0"/>
                    <a:ea typeface="Times New Roman" panose="02020603050405020304" pitchFamily="18" charset="0"/>
                    <a:cs typeface="David" panose="020E0502060401010101" pitchFamily="34" charset="-79"/>
                  </a:rPr>
                  <a:t>𝑖,𝑣_𝑖  </a:t>
                </a:r>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r>
                  <a:rPr lang="en-US" i="0">
                    <a:latin typeface="Cambria Math" panose="02040503050406030204" pitchFamily="18" charset="0"/>
                    <a:ea typeface="Times New Roman" panose="02020603050405020304" pitchFamily="18" charset="0"/>
                    <a:cs typeface="David" panose="020E0502060401010101" pitchFamily="34" charset="-79"/>
                  </a:rPr>
                  <a:t>𝑛_𝑖</a:t>
                </a:r>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r>
                  <a:rPr lang="en-US" b="0" i="0">
                    <a:latin typeface="Cambria Math" panose="02040503050406030204" pitchFamily="18" charset="0"/>
                    <a:ea typeface="Times New Roman" panose="02020603050405020304" pitchFamily="18" charset="0"/>
                    <a:cs typeface="David" panose="020E0502060401010101" pitchFamily="34" charset="-79"/>
                  </a:rPr>
                  <a:t> </a:t>
                </a:r>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35</a:t>
            </a:fld>
            <a:endParaRPr lang="en-US"/>
          </a:p>
        </p:txBody>
      </p:sp>
    </p:spTree>
    <p:extLst>
      <p:ext uri="{BB962C8B-B14F-4D97-AF65-F5344CB8AC3E}">
        <p14:creationId xmlns:p14="http://schemas.microsoft.com/office/powerpoint/2010/main" val="295032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continue tracking till they got lost event </a:t>
            </a:r>
          </a:p>
          <a:p>
            <a:endParaRPr lang="en-US" dirty="0"/>
          </a:p>
          <a:p>
            <a:r>
              <a:rPr lang="en-US" dirty="0"/>
              <a:t>Handling the predictions according to the windows maximum </a:t>
            </a:r>
            <a:r>
              <a:rPr lang="en-US" dirty="0" err="1"/>
              <a:t>coeff</a:t>
            </a:r>
            <a:r>
              <a:rPr lang="en-US" dirty="0"/>
              <a:t>. values is a topic outside the scope of the thesis .</a:t>
            </a:r>
          </a:p>
          <a:p>
            <a:r>
              <a:rPr lang="en-US" dirty="0"/>
              <a:t>As we concentrate on one target that start and never die we offer simple paradigm of setting the prediction  according to the window with the maximum </a:t>
            </a:r>
            <a:r>
              <a:rPr lang="en-US" dirty="0" err="1"/>
              <a:t>coeff</a:t>
            </a:r>
            <a:r>
              <a:rPr lang="en-US" dirty="0"/>
              <a:t>. Value.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36</a:t>
            </a:fld>
            <a:endParaRPr lang="en-US"/>
          </a:p>
        </p:txBody>
      </p:sp>
    </p:spTree>
    <p:extLst>
      <p:ext uri="{BB962C8B-B14F-4D97-AF65-F5344CB8AC3E}">
        <p14:creationId xmlns:p14="http://schemas.microsoft.com/office/powerpoint/2010/main" val="2614771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37</a:t>
            </a:fld>
            <a:endParaRPr lang="en-US"/>
          </a:p>
        </p:txBody>
      </p:sp>
    </p:spTree>
    <p:extLst>
      <p:ext uri="{BB962C8B-B14F-4D97-AF65-F5344CB8AC3E}">
        <p14:creationId xmlns:p14="http://schemas.microsoft.com/office/powerpoint/2010/main" val="37489787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38</a:t>
            </a:fld>
            <a:endParaRPr lang="en-US"/>
          </a:p>
        </p:txBody>
      </p:sp>
    </p:spTree>
    <p:extLst>
      <p:ext uri="{BB962C8B-B14F-4D97-AF65-F5344CB8AC3E}">
        <p14:creationId xmlns:p14="http://schemas.microsoft.com/office/powerpoint/2010/main" val="3852113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a:t>
            </a:fld>
            <a:endParaRPr lang="en-US"/>
          </a:p>
        </p:txBody>
      </p:sp>
    </p:spTree>
    <p:extLst>
      <p:ext uri="{BB962C8B-B14F-4D97-AF65-F5344CB8AC3E}">
        <p14:creationId xmlns:p14="http://schemas.microsoft.com/office/powerpoint/2010/main" val="211356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Multiscale based algorithm – develop by Boris Efrati in its thesis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Dynamic Mono-scale based algorithm – this thesis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6</a:t>
            </a:fld>
            <a:endParaRPr lang="en-US"/>
          </a:p>
        </p:txBody>
      </p:sp>
    </p:spTree>
    <p:extLst>
      <p:ext uri="{BB962C8B-B14F-4D97-AF65-F5344CB8AC3E}">
        <p14:creationId xmlns:p14="http://schemas.microsoft.com/office/powerpoint/2010/main" val="2200025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7</a:t>
            </a:fld>
            <a:endParaRPr lang="en-US"/>
          </a:p>
        </p:txBody>
      </p:sp>
    </p:spTree>
    <p:extLst>
      <p:ext uri="{BB962C8B-B14F-4D97-AF65-F5344CB8AC3E}">
        <p14:creationId xmlns:p14="http://schemas.microsoft.com/office/powerpoint/2010/main" val="8893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77637B8-6FE8-43E0-96F9-E98BBF6D36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7E1B4E1-769B-4792-AF46-18911D5E646B}" type="slidenum">
              <a:rPr lang="ar-SA" altLang="en-US" smtClean="0"/>
              <a:pPr algn="l">
                <a:spcBef>
                  <a:spcPct val="0"/>
                </a:spcBef>
              </a:pPr>
              <a:t>8</a:t>
            </a:fld>
            <a:endParaRPr lang="en-US" altLang="en-US"/>
          </a:p>
        </p:txBody>
      </p:sp>
      <p:sp>
        <p:nvSpPr>
          <p:cNvPr id="6147" name="Rectangle 2">
            <a:extLst>
              <a:ext uri="{FF2B5EF4-FFF2-40B4-BE49-F238E27FC236}">
                <a16:creationId xmlns:a16="http://schemas.microsoft.com/office/drawing/2014/main" id="{45472E1B-A705-4BA5-A354-F228078BE535}"/>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228600" indent="-228600" eaLnBrk="1" hangingPunct="1"/>
                <a14:m>
                  <m:oMath xmlns:m="http://schemas.openxmlformats.org/officeDocument/2006/math">
                    <m:r>
                      <m:rPr>
                        <m:nor/>
                      </m:rPr>
                      <a:rPr lang="en-US" altLang="en-US" dirty="0" smtClean="0"/>
                      <m:t>point</m:t>
                    </m:r>
                    <m:r>
                      <m:rPr>
                        <m:nor/>
                      </m:rPr>
                      <a:rPr lang="en-US" altLang="en-US" dirty="0" smtClean="0"/>
                      <m:t> </m:t>
                    </m:r>
                    <m:r>
                      <m:rPr>
                        <m:nor/>
                      </m:rPr>
                      <a:rPr lang="en-US" altLang="en-US" dirty="0" smtClean="0"/>
                      <m:t>and</m:t>
                    </m:r>
                    <m:r>
                      <m:rPr>
                        <m:nor/>
                      </m:rPr>
                      <a:rPr lang="en-US" altLang="en-US" dirty="0" smtClean="0"/>
                      <m:t> </m:t>
                    </m:r>
                    <m:r>
                      <m:rPr>
                        <m:nor/>
                      </m:rPr>
                      <a:rPr lang="en-US" altLang="en-US" dirty="0" smtClean="0"/>
                      <m:t>unit</m:t>
                    </m:r>
                    <m:r>
                      <m:rPr>
                        <m:nor/>
                      </m:rPr>
                      <a:rPr lang="en-US" altLang="en-US" dirty="0" smtClean="0"/>
                      <m:t> </m:t>
                    </m:r>
                    <m:r>
                      <m:rPr>
                        <m:nor/>
                      </m:rPr>
                      <a:rPr lang="en-US" altLang="en-US" dirty="0" smtClean="0"/>
                      <m:t>vector</m:t>
                    </m:r>
                    <m:r>
                      <a:rPr lang="en-US" altLang="en-US" b="0" i="1" dirty="0" smtClean="0">
                        <a:latin typeface="Cambria Math" panose="02040503050406030204" pitchFamily="18" charset="0"/>
                      </a:rPr>
                      <m:t> </m:t>
                    </m:r>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𝑅</m:t>
                        </m:r>
                      </m:e>
                      <m:sup>
                        <m:r>
                          <a:rPr lang="en-US" sz="1200" b="0" i="1" smtClean="0">
                            <a:solidFill>
                              <a:schemeClr val="tx1"/>
                            </a:solidFill>
                            <a:latin typeface="Cambria Math" panose="02040503050406030204" pitchFamily="18" charset="0"/>
                          </a:rPr>
                          <m:t>6</m:t>
                        </m:r>
                      </m:sup>
                    </m:sSup>
                    <m:r>
                      <a:rPr lang="en-US" sz="1200" i="1" smtClean="0">
                        <a:solidFill>
                          <a:schemeClr val="tx1"/>
                        </a:solidFill>
                        <a:latin typeface="Cambria Math" panose="02040503050406030204" pitchFamily="18" charset="0"/>
                        <a:ea typeface="Cambria Math" panose="02040503050406030204" pitchFamily="18" charset="0"/>
                      </a:rPr>
                      <m:t>→</m:t>
                    </m:r>
                    <m:sSup>
                      <m:sSupPr>
                        <m:ctrlPr>
                          <a:rPr lang="en-US" sz="120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𝑅</m:t>
                        </m:r>
                      </m:e>
                      <m:sup>
                        <m:r>
                          <a:rPr lang="en-US" sz="1200" b="0" i="1" smtClean="0">
                            <a:solidFill>
                              <a:schemeClr val="tx1"/>
                            </a:solidFill>
                            <a:latin typeface="Cambria Math" panose="02040503050406030204" pitchFamily="18" charset="0"/>
                            <a:ea typeface="Cambria Math" panose="02040503050406030204" pitchFamily="18" charset="0"/>
                          </a:rPr>
                          <m:t>4</m:t>
                        </m:r>
                      </m:sup>
                    </m:sSup>
                  </m:oMath>
                </a14:m>
                <a:r>
                  <a:rPr lang="en-US" altLang="en-US" dirty="0"/>
                  <a:t> </a:t>
                </a:r>
              </a:p>
            </p:txBody>
          </p:sp>
        </mc:Choice>
        <mc:Fallback xmlns="">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i="0" dirty="0">
                    <a:latin typeface="Cambria Math" panose="02040503050406030204" pitchFamily="18" charset="0"/>
                  </a:rPr>
                  <a:t>"point and unit vector</a:t>
                </a:r>
                <a:r>
                  <a:rPr lang="en-US" altLang="en-US" b="0" i="0" dirty="0">
                    <a:latin typeface="Cambria Math" panose="02040503050406030204" pitchFamily="18" charset="0"/>
                  </a:rPr>
                  <a:t>" </a:t>
                </a:r>
                <a:r>
                  <a:rPr lang="en-US" sz="1200" b="0" i="0">
                    <a:solidFill>
                      <a:schemeClr val="tx1"/>
                    </a:solidFill>
                    <a:latin typeface="Cambria Math" panose="02040503050406030204" pitchFamily="18" charset="0"/>
                  </a:rPr>
                  <a:t>𝑅^6</a:t>
                </a:r>
                <a:r>
                  <a:rPr lang="en-US" sz="1200" i="0">
                    <a:solidFill>
                      <a:schemeClr val="tx1"/>
                    </a:solidFill>
                    <a:latin typeface="Cambria Math" panose="02040503050406030204" pitchFamily="18" charset="0"/>
                    <a:ea typeface="Cambria Math" panose="02040503050406030204" pitchFamily="18" charset="0"/>
                  </a:rPr>
                  <a:t>→</a:t>
                </a:r>
                <a:r>
                  <a:rPr lang="en-US" sz="1200" b="0" i="0">
                    <a:solidFill>
                      <a:schemeClr val="tx1"/>
                    </a:solidFill>
                    <a:latin typeface="Cambria Math" panose="02040503050406030204" pitchFamily="18" charset="0"/>
                    <a:ea typeface="Cambria Math" panose="02040503050406030204" pitchFamily="18" charset="0"/>
                  </a:rPr>
                  <a:t>𝑅^4</a:t>
                </a:r>
                <a:r>
                  <a:rPr lang="en-US" altLang="en-US" dirty="0"/>
                  <a:t> </a:t>
                </a:r>
              </a:p>
            </p:txBody>
          </p:sp>
        </mc:Fallback>
      </mc:AlternateContent>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9</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sz="1200" kern="1200" dirty="0">
                <a:solidFill>
                  <a:schemeClr val="tx1"/>
                </a:solidFill>
                <a:effectLst/>
                <a:latin typeface="+mn-lt"/>
                <a:ea typeface="+mn-ea"/>
                <a:cs typeface="+mn-cs"/>
              </a:rPr>
              <a:t>The X-Ray transform is not uniquely defined in the discrete case because integration over a discrete array is not well defined, and requires a choice of interpolation of the discrete data into the continuous domain so the integral can be evaluated.</a:t>
            </a:r>
          </a:p>
          <a:p>
            <a:pPr algn="l" rtl="0" eaLnBrk="1" hangingPunct="1"/>
            <a:endParaRPr lang="en-US" altLang="en-US" sz="1200" kern="1200" dirty="0">
              <a:solidFill>
                <a:schemeClr val="tx1"/>
              </a:solidFill>
              <a:effectLst/>
              <a:latin typeface="+mn-lt"/>
              <a:ea typeface="+mn-ea"/>
              <a:cs typeface="+mn-cs"/>
            </a:endParaRPr>
          </a:p>
          <a:p>
            <a:pPr algn="l" rtl="0" eaLnBrk="1" hangingPunct="1"/>
            <a:r>
              <a:rPr lang="en-US" altLang="en-US" sz="1200" kern="1200" dirty="0">
                <a:solidFill>
                  <a:schemeClr val="tx1"/>
                </a:solidFill>
                <a:effectLst/>
                <a:latin typeface="+mn-lt"/>
                <a:ea typeface="+mn-ea"/>
                <a:cs typeface="+mn-cs"/>
              </a:rPr>
              <a:t>The Piecewise constant interpolation - </a:t>
            </a:r>
            <a:r>
              <a:rPr lang="en-US" sz="1200" kern="1200" dirty="0">
                <a:solidFill>
                  <a:schemeClr val="tx1"/>
                </a:solidFill>
                <a:effectLst/>
                <a:latin typeface="+mn-lt"/>
                <a:ea typeface="+mn-ea"/>
                <a:cs typeface="+mn-cs"/>
              </a:rPr>
              <a:t>widely used in image processing, as it is simple and consistent with the image display on the computer display</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In the discrete case, the integral is replaced by a summation operator, and the line integral is defined as a weighted sum.</a:t>
            </a:r>
          </a:p>
        </p:txBody>
      </p:sp>
    </p:spTree>
    <p:extLst>
      <p:ext uri="{BB962C8B-B14F-4D97-AF65-F5344CB8AC3E}">
        <p14:creationId xmlns:p14="http://schemas.microsoft.com/office/powerpoint/2010/main" val="226750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10</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Another aspect is choosing expressive set and parameterization of line segments for line integration </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This system of lines corresponds to a family of lines that are equally sampled with respect to their slopes and not with respect to their angles, and the uniform spacing of lines in each projection varies with respect to the slope. This is not the natural choice and might be problematic for reconstruction applications like CT, but for the application of curve detection , it is sufficient.</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2/27/2020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2/27/2020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BFD0CC2-A9D1-42BF-A95F-C91301BCE71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6A451560-78BA-438F-9144-0EC42DC037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3B0B2995-2F92-414C-A95B-46FDF957FB51}"/>
              </a:ext>
            </a:extLst>
          </p:cNvPr>
          <p:cNvSpPr>
            <a:spLocks noGrp="1" noChangeArrowheads="1"/>
          </p:cNvSpPr>
          <p:nvPr>
            <p:ph type="sldNum" sz="quarter" idx="12"/>
          </p:nvPr>
        </p:nvSpPr>
        <p:spPr>
          <a:ln/>
        </p:spPr>
        <p:txBody>
          <a:bodyPr/>
          <a:lstStyle>
            <a:lvl1pPr>
              <a:defRPr/>
            </a:lvl1pPr>
          </a:lstStyle>
          <a:p>
            <a:pPr>
              <a:defRPr/>
            </a:pPr>
            <a:fld id="{F3F89663-D787-41AF-8EA4-2AD43C455FFF}" type="slidenum">
              <a:rPr lang="ar-SA" altLang="en-US"/>
              <a:pPr>
                <a:defRPr/>
              </a:pPr>
              <a:t>‹#›</a:t>
            </a:fld>
            <a:endParaRPr lang="en-US" altLang="en-US"/>
          </a:p>
        </p:txBody>
      </p:sp>
    </p:spTree>
    <p:extLst>
      <p:ext uri="{BB962C8B-B14F-4D97-AF65-F5344CB8AC3E}">
        <p14:creationId xmlns:p14="http://schemas.microsoft.com/office/powerpoint/2010/main" val="35939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2/27/2020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2/27/2020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2/27/2020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2/27/2020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2/27/2020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0.xml"/><Relationship Id="rId7" Type="http://schemas.openxmlformats.org/officeDocument/2006/relationships/image" Target="../media/image36.wmf"/><Relationship Id="rId12" Type="http://schemas.openxmlformats.org/officeDocument/2006/relationships/slide" Target="slide1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7.emf"/><Relationship Id="rId5" Type="http://schemas.openxmlformats.org/officeDocument/2006/relationships/image" Target="../media/image35.wmf"/><Relationship Id="rId10" Type="http://schemas.openxmlformats.org/officeDocument/2006/relationships/oleObject" Target="../embeddings/oleObject4.bin"/><Relationship Id="rId4" Type="http://schemas.openxmlformats.org/officeDocument/2006/relationships/oleObject" Target="../embeddings/oleObject2.bin"/><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0.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slide" Target="slide25.xml"/><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pam.ucla.edu/programs/long-programs/multiscale-geometry-and-analysis-in-high-dimen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4222143"/>
            <a:ext cx="11260667" cy="2170189"/>
          </a:xfrm>
          <a:prstGeom prst="rect">
            <a:avLst/>
          </a:prstGeom>
        </p:spPr>
      </p:pic>
      <p:sp>
        <p:nvSpPr>
          <p:cNvPr id="11" name="Content Placeholder 2">
            <a:extLst>
              <a:ext uri="{FF2B5EF4-FFF2-40B4-BE49-F238E27FC236}">
                <a16:creationId xmlns:a16="http://schemas.microsoft.com/office/drawing/2014/main" id="{53E00F0B-B9BB-4133-A176-5497A2BC648F}"/>
              </a:ext>
            </a:extLst>
          </p:cNvPr>
          <p:cNvSpPr txBox="1">
            <a:spLocks/>
          </p:cNvSpPr>
          <p:nvPr/>
        </p:nvSpPr>
        <p:spPr>
          <a:xfrm>
            <a:off x="1582043" y="1739936"/>
            <a:ext cx="8534400" cy="13377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Geometric Analysis Based Algorithms </a:t>
            </a:r>
            <a:br>
              <a:rPr lang="en-US" sz="2400" b="1" dirty="0">
                <a:solidFill>
                  <a:schemeClr val="tx1"/>
                </a:solidFill>
              </a:rPr>
            </a:br>
            <a:r>
              <a:rPr lang="en-US" sz="2400" b="1" dirty="0">
                <a:solidFill>
                  <a:schemeClr val="tx1"/>
                </a:solidFill>
              </a:rPr>
              <a:t>for </a:t>
            </a:r>
            <a:br>
              <a:rPr lang="en-US" sz="2400" b="1" dirty="0">
                <a:solidFill>
                  <a:schemeClr val="tx1"/>
                </a:solidFill>
              </a:rPr>
            </a:br>
            <a:r>
              <a:rPr lang="en-US" sz="2400" b="1" dirty="0">
                <a:solidFill>
                  <a:schemeClr val="tx1"/>
                </a:solidFill>
              </a:rPr>
              <a:t>Effective Representation and Detection of Curves </a:t>
            </a:r>
            <a:br>
              <a:rPr lang="en-US" sz="2400" b="1" dirty="0">
                <a:solidFill>
                  <a:schemeClr val="tx1"/>
                </a:solidFill>
              </a:rPr>
            </a:br>
            <a:r>
              <a:rPr lang="en-US" sz="2400" b="1" dirty="0">
                <a:solidFill>
                  <a:schemeClr val="tx1"/>
                </a:solidFill>
              </a:rPr>
              <a:t>with</a:t>
            </a:r>
            <a:br>
              <a:rPr lang="en-US" sz="2400" dirty="0">
                <a:solidFill>
                  <a:schemeClr val="tx1"/>
                </a:solidFill>
              </a:rPr>
            </a:br>
            <a:r>
              <a:rPr lang="en-US" sz="2400" b="1" dirty="0">
                <a:solidFill>
                  <a:schemeClr val="tx1"/>
                </a:solidFill>
              </a:rPr>
              <a:t>Application to Tracking Moving Dim Target</a:t>
            </a:r>
            <a:endParaRPr lang="en-US" sz="2400" dirty="0">
              <a:solidFill>
                <a:schemeClr val="tx1"/>
              </a:solidFill>
            </a:endParaRPr>
          </a:p>
        </p:txBody>
      </p:sp>
      <p:sp>
        <p:nvSpPr>
          <p:cNvPr id="17" name="Content Placeholder 2">
            <a:extLst>
              <a:ext uri="{FF2B5EF4-FFF2-40B4-BE49-F238E27FC236}">
                <a16:creationId xmlns:a16="http://schemas.microsoft.com/office/drawing/2014/main" id="{B77DFD9C-2682-4EC8-AAB8-841AA69F27D6}"/>
              </a:ext>
            </a:extLst>
          </p:cNvPr>
          <p:cNvSpPr txBox="1">
            <a:spLocks/>
          </p:cNvSpPr>
          <p:nvPr/>
        </p:nvSpPr>
        <p:spPr>
          <a:xfrm>
            <a:off x="382924" y="3426534"/>
            <a:ext cx="8534400" cy="86695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600" b="1" dirty="0">
                <a:solidFill>
                  <a:schemeClr val="tx1"/>
                </a:solidFill>
              </a:rPr>
              <a:t>Advisor: Dr. Ofer Levi</a:t>
            </a:r>
          </a:p>
          <a:p>
            <a:r>
              <a:rPr lang="en-US" sz="1600" b="1" dirty="0">
                <a:solidFill>
                  <a:schemeClr val="tx1"/>
                </a:solidFill>
              </a:rPr>
              <a:t>By: Galit Volpert</a:t>
            </a:r>
            <a:endParaRPr lang="en-US" sz="1600" dirty="0">
              <a:solidFill>
                <a:schemeClr val="tx1"/>
              </a:solidFill>
            </a:endParaRPr>
          </a:p>
        </p:txBody>
      </p:sp>
      <p:pic>
        <p:nvPicPr>
          <p:cNvPr id="13" name="Picture 12">
            <a:extLst>
              <a:ext uri="{FF2B5EF4-FFF2-40B4-BE49-F238E27FC236}">
                <a16:creationId xmlns:a16="http://schemas.microsoft.com/office/drawing/2014/main" id="{39C0B972-227A-4FA4-90BA-790657825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155" y="580419"/>
            <a:ext cx="1406276" cy="747268"/>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28">
            <a:extLst>
              <a:ext uri="{FF2B5EF4-FFF2-40B4-BE49-F238E27FC236}">
                <a16:creationId xmlns:a16="http://schemas.microsoft.com/office/drawing/2014/main" id="{EE39E58C-86DC-4A2F-A6C7-D85C05485B3E}"/>
              </a:ext>
            </a:extLst>
          </p:cNvPr>
          <p:cNvSpPr txBox="1">
            <a:spLocks noChangeArrowheads="1"/>
          </p:cNvSpPr>
          <p:nvPr/>
        </p:nvSpPr>
        <p:spPr bwMode="auto">
          <a:xfrm>
            <a:off x="212137" y="6224219"/>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8197" name="Text Box 29">
            <a:extLst>
              <a:ext uri="{FF2B5EF4-FFF2-40B4-BE49-F238E27FC236}">
                <a16:creationId xmlns:a16="http://schemas.microsoft.com/office/drawing/2014/main" id="{B0283915-4A53-466C-B603-0447BAA50D90}"/>
              </a:ext>
            </a:extLst>
          </p:cNvPr>
          <p:cNvSpPr txBox="1">
            <a:spLocks noChangeArrowheads="1"/>
          </p:cNvSpPr>
          <p:nvPr/>
        </p:nvSpPr>
        <p:spPr bwMode="auto">
          <a:xfrm>
            <a:off x="2292365" y="6224219"/>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385329" y="1752083"/>
            <a:ext cx="2160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intercept, varying slope</a:t>
            </a:r>
          </a:p>
        </p:txBody>
      </p:sp>
      <p:sp>
        <p:nvSpPr>
          <p:cNvPr id="8199" name="Text Box 31">
            <a:extLst>
              <a:ext uri="{FF2B5EF4-FFF2-40B4-BE49-F238E27FC236}">
                <a16:creationId xmlns:a16="http://schemas.microsoft.com/office/drawing/2014/main" id="{273C1C83-2F96-4546-B130-433A05E1425F}"/>
              </a:ext>
            </a:extLst>
          </p:cNvPr>
          <p:cNvSpPr txBox="1">
            <a:spLocks noChangeArrowheads="1"/>
          </p:cNvSpPr>
          <p:nvPr/>
        </p:nvSpPr>
        <p:spPr bwMode="auto">
          <a:xfrm>
            <a:off x="1214536" y="4269996"/>
            <a:ext cx="20326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slope, varying intercept</a:t>
            </a:r>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690840" y="1144300"/>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2400" dirty="0">
                <a:solidFill>
                  <a:schemeClr val="accent1"/>
                </a:solidFill>
              </a:rPr>
              <a:t>Slope-Intercept System</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Parameterization of Line Segments</a:t>
            </a:r>
          </a:p>
          <a:p>
            <a:pPr algn="ctr"/>
            <a:endParaRPr lang="en-US" sz="3200" dirty="0">
              <a:solidFill>
                <a:schemeClr val="tx1"/>
              </a:solidFill>
            </a:endParaRPr>
          </a:p>
        </p:txBody>
      </p:sp>
      <p:sp>
        <p:nvSpPr>
          <p:cNvPr id="20" name="Text Box 28">
            <a:extLst>
              <a:ext uri="{FF2B5EF4-FFF2-40B4-BE49-F238E27FC236}">
                <a16:creationId xmlns:a16="http://schemas.microsoft.com/office/drawing/2014/main" id="{EF854A21-9E31-45A4-B124-A86B32448FA0}"/>
              </a:ext>
            </a:extLst>
          </p:cNvPr>
          <p:cNvSpPr txBox="1">
            <a:spLocks noChangeArrowheads="1"/>
          </p:cNvSpPr>
          <p:nvPr/>
        </p:nvSpPr>
        <p:spPr bwMode="auto">
          <a:xfrm>
            <a:off x="6681517" y="2324076"/>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21" name="Text Box 29">
            <a:extLst>
              <a:ext uri="{FF2B5EF4-FFF2-40B4-BE49-F238E27FC236}">
                <a16:creationId xmlns:a16="http://schemas.microsoft.com/office/drawing/2014/main" id="{2A6CC375-5C02-447C-86FA-D51B2A15721F}"/>
              </a:ext>
            </a:extLst>
          </p:cNvPr>
          <p:cNvSpPr txBox="1">
            <a:spLocks noChangeArrowheads="1"/>
          </p:cNvSpPr>
          <p:nvPr/>
        </p:nvSpPr>
        <p:spPr bwMode="auto">
          <a:xfrm>
            <a:off x="6610080" y="5720123"/>
            <a:ext cx="1584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Z-driven</a:t>
            </a:r>
          </a:p>
        </p:txBody>
      </p:sp>
      <p:pic>
        <p:nvPicPr>
          <p:cNvPr id="22" name="Picture 21">
            <a:extLst>
              <a:ext uri="{FF2B5EF4-FFF2-40B4-BE49-F238E27FC236}">
                <a16:creationId xmlns:a16="http://schemas.microsoft.com/office/drawing/2014/main" id="{C6A47208-8D17-442A-8516-B280B5755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49651" y="1663259"/>
            <a:ext cx="2457020" cy="1912550"/>
          </a:xfrm>
          <a:prstGeom prst="rect">
            <a:avLst/>
          </a:prstGeom>
        </p:spPr>
      </p:pic>
      <p:pic>
        <p:nvPicPr>
          <p:cNvPr id="23" name="Picture 22">
            <a:extLst>
              <a:ext uri="{FF2B5EF4-FFF2-40B4-BE49-F238E27FC236}">
                <a16:creationId xmlns:a16="http://schemas.microsoft.com/office/drawing/2014/main" id="{3817A068-8F08-47B2-A2AB-902D0225DE0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41579" y="3417780"/>
            <a:ext cx="2453106" cy="1837785"/>
          </a:xfrm>
          <a:prstGeom prst="rect">
            <a:avLst/>
          </a:prstGeom>
        </p:spPr>
      </p:pic>
      <p:pic>
        <p:nvPicPr>
          <p:cNvPr id="24" name="Picture 23">
            <a:extLst>
              <a:ext uri="{FF2B5EF4-FFF2-40B4-BE49-F238E27FC236}">
                <a16:creationId xmlns:a16="http://schemas.microsoft.com/office/drawing/2014/main" id="{C393BE46-135D-4A89-A6FB-D4AC0F2B157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485218" y="5020215"/>
            <a:ext cx="2185885" cy="1837785"/>
          </a:xfrm>
          <a:prstGeom prst="rect">
            <a:avLst/>
          </a:prstGeom>
        </p:spPr>
      </p:pic>
      <p:pic>
        <p:nvPicPr>
          <p:cNvPr id="25" name="Picture 24">
            <a:extLst>
              <a:ext uri="{FF2B5EF4-FFF2-40B4-BE49-F238E27FC236}">
                <a16:creationId xmlns:a16="http://schemas.microsoft.com/office/drawing/2014/main" id="{E0FA95A5-0C59-483E-8441-84AD17F67A5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9887" y="2546230"/>
            <a:ext cx="1708150" cy="1280795"/>
          </a:xfrm>
          <a:prstGeom prst="rect">
            <a:avLst/>
          </a:prstGeom>
        </p:spPr>
      </p:pic>
      <p:pic>
        <p:nvPicPr>
          <p:cNvPr id="27" name="Picture 26">
            <a:extLst>
              <a:ext uri="{FF2B5EF4-FFF2-40B4-BE49-F238E27FC236}">
                <a16:creationId xmlns:a16="http://schemas.microsoft.com/office/drawing/2014/main" id="{40CD0A8F-CA01-4EC8-996F-382CACC8714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457771" y="2536705"/>
            <a:ext cx="1720850" cy="1290320"/>
          </a:xfrm>
          <a:prstGeom prst="rect">
            <a:avLst/>
          </a:prstGeom>
        </p:spPr>
      </p:pic>
      <p:pic>
        <p:nvPicPr>
          <p:cNvPr id="5" name="Picture 4">
            <a:extLst>
              <a:ext uri="{FF2B5EF4-FFF2-40B4-BE49-F238E27FC236}">
                <a16:creationId xmlns:a16="http://schemas.microsoft.com/office/drawing/2014/main" id="{29EFAC3F-B3A6-413B-9B99-6468ADA5C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887" y="4970621"/>
            <a:ext cx="1668100" cy="1251075"/>
          </a:xfrm>
          <a:prstGeom prst="rect">
            <a:avLst/>
          </a:prstGeom>
        </p:spPr>
      </p:pic>
      <p:pic>
        <p:nvPicPr>
          <p:cNvPr id="7" name="Picture 6">
            <a:extLst>
              <a:ext uri="{FF2B5EF4-FFF2-40B4-BE49-F238E27FC236}">
                <a16:creationId xmlns:a16="http://schemas.microsoft.com/office/drawing/2014/main" id="{9A0DF8C7-7195-4A57-8BE7-4FD598D066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5623" y="4857294"/>
            <a:ext cx="1720850" cy="1290637"/>
          </a:xfrm>
          <a:prstGeom prst="rect">
            <a:avLst/>
          </a:prstGeom>
        </p:spPr>
      </p:pic>
      <p:sp>
        <p:nvSpPr>
          <p:cNvPr id="32" name="Text Box 28">
            <a:extLst>
              <a:ext uri="{FF2B5EF4-FFF2-40B4-BE49-F238E27FC236}">
                <a16:creationId xmlns:a16="http://schemas.microsoft.com/office/drawing/2014/main" id="{4594DA94-AF83-48DF-BF58-9267238AA99D}"/>
              </a:ext>
            </a:extLst>
          </p:cNvPr>
          <p:cNvSpPr txBox="1">
            <a:spLocks noChangeArrowheads="1"/>
          </p:cNvSpPr>
          <p:nvPr/>
        </p:nvSpPr>
        <p:spPr bwMode="auto">
          <a:xfrm>
            <a:off x="318570" y="3749260"/>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33" name="Text Box 29">
            <a:extLst>
              <a:ext uri="{FF2B5EF4-FFF2-40B4-BE49-F238E27FC236}">
                <a16:creationId xmlns:a16="http://schemas.microsoft.com/office/drawing/2014/main" id="{582FBC9B-54F9-47DF-8A13-25D7AAB076B2}"/>
              </a:ext>
            </a:extLst>
          </p:cNvPr>
          <p:cNvSpPr txBox="1">
            <a:spLocks noChangeArrowheads="1"/>
          </p:cNvSpPr>
          <p:nvPr/>
        </p:nvSpPr>
        <p:spPr bwMode="auto">
          <a:xfrm>
            <a:off x="2292365" y="3815592"/>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34" name="Text Box 29">
            <a:extLst>
              <a:ext uri="{FF2B5EF4-FFF2-40B4-BE49-F238E27FC236}">
                <a16:creationId xmlns:a16="http://schemas.microsoft.com/office/drawing/2014/main" id="{C01DB998-1E68-4388-B8FC-5F877791CAE8}"/>
              </a:ext>
            </a:extLst>
          </p:cNvPr>
          <p:cNvSpPr txBox="1">
            <a:spLocks noChangeArrowheads="1"/>
          </p:cNvSpPr>
          <p:nvPr/>
        </p:nvSpPr>
        <p:spPr bwMode="auto">
          <a:xfrm>
            <a:off x="6629291" y="4114168"/>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graphicFrame>
        <p:nvGraphicFramePr>
          <p:cNvPr id="8" name="Object 23">
            <a:extLst>
              <a:ext uri="{FF2B5EF4-FFF2-40B4-BE49-F238E27FC236}">
                <a16:creationId xmlns:a16="http://schemas.microsoft.com/office/drawing/2014/main" id="{45D3077C-40B0-4708-AD0A-8A0911ED39FF}"/>
              </a:ext>
            </a:extLst>
          </p:cNvPr>
          <p:cNvGraphicFramePr>
            <a:graphicFrameLocks noChangeAspect="1"/>
          </p:cNvGraphicFramePr>
          <p:nvPr>
            <p:extLst>
              <p:ext uri="{D42A27DB-BD31-4B8C-83A1-F6EECF244321}">
                <p14:modId xmlns:p14="http://schemas.microsoft.com/office/powerpoint/2010/main" val="3989304974"/>
              </p:ext>
            </p:extLst>
          </p:nvPr>
        </p:nvGraphicFramePr>
        <p:xfrm>
          <a:off x="1346613" y="4467962"/>
          <a:ext cx="2667000" cy="614362"/>
        </p:xfrm>
        <a:graphic>
          <a:graphicData uri="http://schemas.openxmlformats.org/presentationml/2006/ole">
            <mc:AlternateContent xmlns:mc="http://schemas.openxmlformats.org/markup-compatibility/2006">
              <mc:Choice xmlns:v="urn:schemas-microsoft-com:vml" Requires="v">
                <p:oleObj spid="_x0000_s8550" name="משוואה" r:id="rId4" imgW="1803240" imgH="355320" progId="Equation.3">
                  <p:embed/>
                </p:oleObj>
              </mc:Choice>
              <mc:Fallback>
                <p:oleObj name="משוואה" r:id="rId4" imgW="1803240" imgH="355320" progId="Equation.3">
                  <p:embed/>
                  <p:pic>
                    <p:nvPicPr>
                      <p:cNvPr id="26"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613" y="4467962"/>
                        <a:ext cx="2667000"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5">
            <a:extLst>
              <a:ext uri="{FF2B5EF4-FFF2-40B4-BE49-F238E27FC236}">
                <a16:creationId xmlns:a16="http://schemas.microsoft.com/office/drawing/2014/main" id="{9B8DF4D3-202C-44F0-A041-EBA0099CBDAA}"/>
              </a:ext>
            </a:extLst>
          </p:cNvPr>
          <p:cNvGraphicFramePr>
            <a:graphicFrameLocks noChangeAspect="1"/>
          </p:cNvGraphicFramePr>
          <p:nvPr>
            <p:extLst>
              <p:ext uri="{D42A27DB-BD31-4B8C-83A1-F6EECF244321}">
                <p14:modId xmlns:p14="http://schemas.microsoft.com/office/powerpoint/2010/main" val="590548697"/>
              </p:ext>
            </p:extLst>
          </p:nvPr>
        </p:nvGraphicFramePr>
        <p:xfrm>
          <a:off x="840376" y="5114980"/>
          <a:ext cx="3810000" cy="579198"/>
        </p:xfrm>
        <a:graphic>
          <a:graphicData uri="http://schemas.openxmlformats.org/presentationml/2006/ole">
            <mc:AlternateContent xmlns:mc="http://schemas.openxmlformats.org/markup-compatibility/2006">
              <mc:Choice xmlns:v="urn:schemas-microsoft-com:vml" Requires="v">
                <p:oleObj spid="_x0000_s8551" name="Equation" r:id="rId6" imgW="2539800" imgH="393480" progId="">
                  <p:embed/>
                </p:oleObj>
              </mc:Choice>
              <mc:Fallback>
                <p:oleObj name="Equation" r:id="rId6" imgW="2539800" imgH="393480" progId="">
                  <p:embed/>
                  <p:pic>
                    <p:nvPicPr>
                      <p:cNvPr id="28"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376" y="5114980"/>
                        <a:ext cx="3810000" cy="579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5">
            <a:extLst>
              <a:ext uri="{FF2B5EF4-FFF2-40B4-BE49-F238E27FC236}">
                <a16:creationId xmlns:a16="http://schemas.microsoft.com/office/drawing/2014/main" id="{12FA5021-AA7F-42AC-87BA-7E4E8875F0A3}"/>
              </a:ext>
            </a:extLst>
          </p:cNvPr>
          <p:cNvSpPr txBox="1">
            <a:spLocks noChangeArrowheads="1"/>
          </p:cNvSpPr>
          <p:nvPr/>
        </p:nvSpPr>
        <p:spPr bwMode="auto">
          <a:xfrm>
            <a:off x="568474" y="5988176"/>
            <a:ext cx="4897821" cy="369332"/>
          </a:xfrm>
          <a:prstGeom prst="rect">
            <a:avLst/>
          </a:prstGeom>
          <a:noFill/>
          <a:ln w="9525">
            <a:noFill/>
            <a:miter lim="800000"/>
            <a:headEnd/>
            <a:tailEnd/>
          </a:ln>
          <a:effectLst/>
        </p:spPr>
        <p:txBody>
          <a:bodyPr wrap="square">
            <a:spAutoFit/>
          </a:bodyPr>
          <a:lstStyle/>
          <a:p>
            <a:pPr algn="l" rtl="0">
              <a:spcBef>
                <a:spcPct val="50000"/>
              </a:spcBef>
            </a:pPr>
            <a:r>
              <a:rPr lang="en-US" dirty="0"/>
              <a:t>Computational Complexity – O(</a:t>
            </a:r>
            <a:r>
              <a:rPr lang="en-US" i="1" dirty="0"/>
              <a:t>N)</a:t>
            </a:r>
            <a:r>
              <a:rPr lang="en-US" dirty="0"/>
              <a:t> per coefficient</a:t>
            </a:r>
          </a:p>
        </p:txBody>
      </p:sp>
      <p:grpSp>
        <p:nvGrpSpPr>
          <p:cNvPr id="12" name="Group 11">
            <a:extLst>
              <a:ext uri="{FF2B5EF4-FFF2-40B4-BE49-F238E27FC236}">
                <a16:creationId xmlns:a16="http://schemas.microsoft.com/office/drawing/2014/main" id="{81937675-600D-4D71-8EB2-247A540B0F09}"/>
              </a:ext>
            </a:extLst>
          </p:cNvPr>
          <p:cNvGrpSpPr/>
          <p:nvPr/>
        </p:nvGrpSpPr>
        <p:grpSpPr>
          <a:xfrm>
            <a:off x="1146975" y="1777992"/>
            <a:ext cx="3152775" cy="2324099"/>
            <a:chOff x="2333625" y="1485901"/>
            <a:chExt cx="3152775" cy="2324099"/>
          </a:xfrm>
        </p:grpSpPr>
        <p:grpSp>
          <p:nvGrpSpPr>
            <p:cNvPr id="13" name="Group 3">
              <a:extLst>
                <a:ext uri="{FF2B5EF4-FFF2-40B4-BE49-F238E27FC236}">
                  <a16:creationId xmlns:a16="http://schemas.microsoft.com/office/drawing/2014/main" id="{8032053B-531E-4CE7-881D-FF4418916057}"/>
                </a:ext>
              </a:extLst>
            </p:cNvPr>
            <p:cNvGrpSpPr>
              <a:grpSpLocks/>
            </p:cNvGrpSpPr>
            <p:nvPr/>
          </p:nvGrpSpPr>
          <p:grpSpPr bwMode="auto">
            <a:xfrm>
              <a:off x="2333625" y="1485901"/>
              <a:ext cx="3152775" cy="2324099"/>
              <a:chOff x="975" y="1162"/>
              <a:chExt cx="3267" cy="2448"/>
            </a:xfrm>
          </p:grpSpPr>
          <p:pic>
            <p:nvPicPr>
              <p:cNvPr id="20" name="Picture 4" descr="cube">
                <a:extLst>
                  <a:ext uri="{FF2B5EF4-FFF2-40B4-BE49-F238E27FC236}">
                    <a16:creationId xmlns:a16="http://schemas.microsoft.com/office/drawing/2014/main" id="{5CF9BA22-D382-4EE7-97BC-B9FBE57031ED}"/>
                  </a:ext>
                </a:extLst>
              </p:cNvPr>
              <p:cNvPicPr>
                <a:picLocks noChangeAspect="1" noChangeArrowheads="1"/>
              </p:cNvPicPr>
              <p:nvPr/>
            </p:nvPicPr>
            <p:blipFill>
              <a:blip r:embed="rId8" cstate="print"/>
              <a:srcRect/>
              <a:stretch>
                <a:fillRect/>
              </a:stretch>
            </p:blipFill>
            <p:spPr bwMode="auto">
              <a:xfrm>
                <a:off x="975" y="1162"/>
                <a:ext cx="3267" cy="2448"/>
              </a:xfrm>
              <a:prstGeom prst="rect">
                <a:avLst/>
              </a:prstGeom>
              <a:noFill/>
              <a:ln/>
              <a:effectLst/>
            </p:spPr>
          </p:pic>
          <p:grpSp>
            <p:nvGrpSpPr>
              <p:cNvPr id="21" name="Group 5">
                <a:extLst>
                  <a:ext uri="{FF2B5EF4-FFF2-40B4-BE49-F238E27FC236}">
                    <a16:creationId xmlns:a16="http://schemas.microsoft.com/office/drawing/2014/main" id="{6A7DB167-B14E-4C9D-9B6B-0AF386761189}"/>
                  </a:ext>
                </a:extLst>
              </p:cNvPr>
              <p:cNvGrpSpPr>
                <a:grpSpLocks/>
              </p:cNvGrpSpPr>
              <p:nvPr/>
            </p:nvGrpSpPr>
            <p:grpSpPr bwMode="auto">
              <a:xfrm>
                <a:off x="1518" y="1480"/>
                <a:ext cx="2312" cy="1754"/>
                <a:chOff x="2880" y="1980"/>
                <a:chExt cx="4140" cy="3341"/>
              </a:xfrm>
            </p:grpSpPr>
            <p:sp>
              <p:nvSpPr>
                <p:cNvPr id="22" name="Text Box 6">
                  <a:extLst>
                    <a:ext uri="{FF2B5EF4-FFF2-40B4-BE49-F238E27FC236}">
                      <a16:creationId xmlns:a16="http://schemas.microsoft.com/office/drawing/2014/main" id="{422D7F31-F400-48C4-9784-7D3EBB524D00}"/>
                    </a:ext>
                  </a:extLst>
                </p:cNvPr>
                <p:cNvSpPr txBox="1">
                  <a:spLocks noChangeArrowheads="1"/>
                </p:cNvSpPr>
                <p:nvPr/>
              </p:nvSpPr>
              <p:spPr bwMode="auto">
                <a:xfrm>
                  <a:off x="5217" y="19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1</a:t>
                  </a:r>
                  <a:endParaRPr lang="en-US" sz="1100"/>
                </a:p>
              </p:txBody>
            </p:sp>
            <p:sp>
              <p:nvSpPr>
                <p:cNvPr id="23" name="Text Box 7">
                  <a:extLst>
                    <a:ext uri="{FF2B5EF4-FFF2-40B4-BE49-F238E27FC236}">
                      <a16:creationId xmlns:a16="http://schemas.microsoft.com/office/drawing/2014/main" id="{56BF14D4-81F6-47D5-914A-245BAD0B7DA3}"/>
                    </a:ext>
                  </a:extLst>
                </p:cNvPr>
                <p:cNvSpPr txBox="1">
                  <a:spLocks noChangeArrowheads="1"/>
                </p:cNvSpPr>
                <p:nvPr/>
              </p:nvSpPr>
              <p:spPr bwMode="auto">
                <a:xfrm>
                  <a:off x="3059" y="2005"/>
                  <a:ext cx="540" cy="618"/>
                </a:xfrm>
                <a:prstGeom prst="rect">
                  <a:avLst/>
                </a:prstGeom>
                <a:noFill/>
                <a:ln w="19050">
                  <a:noFill/>
                  <a:miter lim="800000"/>
                  <a:headEnd/>
                  <a:tailEnd/>
                </a:ln>
              </p:spPr>
              <p:txBody>
                <a:bodyPr>
                  <a:spAutoFit/>
                </a:bodyPr>
                <a:lstStyle/>
                <a:p>
                  <a:pPr algn="l" rtl="0"/>
                  <a:r>
                    <a:rPr lang="en-US" sz="1400" b="1" noProof="1">
                      <a:solidFill>
                        <a:srgbClr val="FFFFFF"/>
                      </a:solidFill>
                      <a:latin typeface="Times New Roman" pitchFamily="18" charset="0"/>
                    </a:rPr>
                    <a:t>0</a:t>
                  </a:r>
                  <a:endParaRPr lang="en-US" sz="1100" dirty="0"/>
                </a:p>
              </p:txBody>
            </p:sp>
            <p:sp>
              <p:nvSpPr>
                <p:cNvPr id="24" name="Text Box 8">
                  <a:extLst>
                    <a:ext uri="{FF2B5EF4-FFF2-40B4-BE49-F238E27FC236}">
                      <a16:creationId xmlns:a16="http://schemas.microsoft.com/office/drawing/2014/main" id="{A88DBC3C-12C6-4092-A2F3-2F2321AB8581}"/>
                    </a:ext>
                  </a:extLst>
                </p:cNvPr>
                <p:cNvSpPr txBox="1">
                  <a:spLocks noChangeArrowheads="1"/>
                </p:cNvSpPr>
                <p:nvPr/>
              </p:nvSpPr>
              <p:spPr bwMode="auto">
                <a:xfrm>
                  <a:off x="5217"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5" name="Text Box 9">
                  <a:extLst>
                    <a:ext uri="{FF2B5EF4-FFF2-40B4-BE49-F238E27FC236}">
                      <a16:creationId xmlns:a16="http://schemas.microsoft.com/office/drawing/2014/main" id="{AD00732A-AEA7-40E5-99D2-D62E3A12D62E}"/>
                    </a:ext>
                  </a:extLst>
                </p:cNvPr>
                <p:cNvSpPr txBox="1">
                  <a:spLocks noChangeArrowheads="1"/>
                </p:cNvSpPr>
                <p:nvPr/>
              </p:nvSpPr>
              <p:spPr bwMode="auto">
                <a:xfrm>
                  <a:off x="630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dirty="0"/>
                </a:p>
              </p:txBody>
            </p:sp>
            <p:sp>
              <p:nvSpPr>
                <p:cNvPr id="26" name="Text Box 10">
                  <a:extLst>
                    <a:ext uri="{FF2B5EF4-FFF2-40B4-BE49-F238E27FC236}">
                      <a16:creationId xmlns:a16="http://schemas.microsoft.com/office/drawing/2014/main" id="{7AAFBE24-B7F1-4A63-9431-13B77BD4A9B4}"/>
                    </a:ext>
                  </a:extLst>
                </p:cNvPr>
                <p:cNvSpPr txBox="1">
                  <a:spLocks noChangeArrowheads="1"/>
                </p:cNvSpPr>
                <p:nvPr/>
              </p:nvSpPr>
              <p:spPr bwMode="auto">
                <a:xfrm>
                  <a:off x="4141" y="4674"/>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7" name="Text Box 11">
                  <a:extLst>
                    <a:ext uri="{FF2B5EF4-FFF2-40B4-BE49-F238E27FC236}">
                      <a16:creationId xmlns:a16="http://schemas.microsoft.com/office/drawing/2014/main" id="{51871466-ECC7-4EC9-94B1-DFE5F7AB6013}"/>
                    </a:ext>
                  </a:extLst>
                </p:cNvPr>
                <p:cNvSpPr txBox="1">
                  <a:spLocks noChangeArrowheads="1"/>
                </p:cNvSpPr>
                <p:nvPr/>
              </p:nvSpPr>
              <p:spPr bwMode="auto">
                <a:xfrm>
                  <a:off x="6301" y="4701"/>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4</a:t>
                  </a:r>
                  <a:endParaRPr lang="en-US" sz="1100"/>
                </a:p>
              </p:txBody>
            </p:sp>
            <p:sp>
              <p:nvSpPr>
                <p:cNvPr id="28" name="Text Box 12">
                  <a:extLst>
                    <a:ext uri="{FF2B5EF4-FFF2-40B4-BE49-F238E27FC236}">
                      <a16:creationId xmlns:a16="http://schemas.microsoft.com/office/drawing/2014/main" id="{1A9C2F43-CA05-46EA-8724-C251A30B15FB}"/>
                    </a:ext>
                  </a:extLst>
                </p:cNvPr>
                <p:cNvSpPr txBox="1">
                  <a:spLocks noChangeArrowheads="1"/>
                </p:cNvSpPr>
                <p:nvPr/>
              </p:nvSpPr>
              <p:spPr bwMode="auto">
                <a:xfrm>
                  <a:off x="307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6</a:t>
                  </a:r>
                  <a:endParaRPr lang="en-US" sz="1100" dirty="0"/>
                </a:p>
              </p:txBody>
            </p:sp>
            <p:sp>
              <p:nvSpPr>
                <p:cNvPr id="29" name="Text Box 13">
                  <a:extLst>
                    <a:ext uri="{FF2B5EF4-FFF2-40B4-BE49-F238E27FC236}">
                      <a16:creationId xmlns:a16="http://schemas.microsoft.com/office/drawing/2014/main" id="{F8E8CB6B-008C-4034-8ACC-AECD609A89F8}"/>
                    </a:ext>
                  </a:extLst>
                </p:cNvPr>
                <p:cNvSpPr txBox="1">
                  <a:spLocks noChangeArrowheads="1"/>
                </p:cNvSpPr>
                <p:nvPr/>
              </p:nvSpPr>
              <p:spPr bwMode="auto">
                <a:xfrm>
                  <a:off x="4141"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5</a:t>
                  </a:r>
                  <a:endParaRPr lang="en-US" sz="1100" dirty="0"/>
                </a:p>
              </p:txBody>
            </p:sp>
            <p:sp>
              <p:nvSpPr>
                <p:cNvPr id="30" name="Text Box 14">
                  <a:extLst>
                    <a:ext uri="{FF2B5EF4-FFF2-40B4-BE49-F238E27FC236}">
                      <a16:creationId xmlns:a16="http://schemas.microsoft.com/office/drawing/2014/main" id="{92B20E65-2882-42C3-93B2-B15A1D6A2A5E}"/>
                    </a:ext>
                  </a:extLst>
                </p:cNvPr>
                <p:cNvSpPr txBox="1">
                  <a:spLocks noChangeArrowheads="1"/>
                </p:cNvSpPr>
                <p:nvPr/>
              </p:nvSpPr>
              <p:spPr bwMode="auto">
                <a:xfrm>
                  <a:off x="3059" y="4701"/>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400" dirty="0"/>
                </a:p>
              </p:txBody>
            </p:sp>
            <p:sp>
              <p:nvSpPr>
                <p:cNvPr id="31" name="Text Box 15">
                  <a:extLst>
                    <a:ext uri="{FF2B5EF4-FFF2-40B4-BE49-F238E27FC236}">
                      <a16:creationId xmlns:a16="http://schemas.microsoft.com/office/drawing/2014/main" id="{35696A84-185F-409B-9A96-D3632B96F30D}"/>
                    </a:ext>
                  </a:extLst>
                </p:cNvPr>
                <p:cNvSpPr txBox="1">
                  <a:spLocks noChangeArrowheads="1"/>
                </p:cNvSpPr>
                <p:nvPr/>
              </p:nvSpPr>
              <p:spPr bwMode="auto">
                <a:xfrm>
                  <a:off x="5228" y="4703"/>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2" name="Text Box 16">
                  <a:extLst>
                    <a:ext uri="{FF2B5EF4-FFF2-40B4-BE49-F238E27FC236}">
                      <a16:creationId xmlns:a16="http://schemas.microsoft.com/office/drawing/2014/main" id="{B3F5751C-6776-4BE0-A416-91FCD9DC9CC3}"/>
                    </a:ext>
                  </a:extLst>
                </p:cNvPr>
                <p:cNvSpPr txBox="1">
                  <a:spLocks noChangeArrowheads="1"/>
                </p:cNvSpPr>
                <p:nvPr/>
              </p:nvSpPr>
              <p:spPr bwMode="auto">
                <a:xfrm>
                  <a:off x="6301" y="2005"/>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9</a:t>
                  </a:r>
                  <a:endParaRPr lang="en-US" sz="1100"/>
                </a:p>
              </p:txBody>
            </p:sp>
            <p:sp>
              <p:nvSpPr>
                <p:cNvPr id="33" name="Text Box 17">
                  <a:extLst>
                    <a:ext uri="{FF2B5EF4-FFF2-40B4-BE49-F238E27FC236}">
                      <a16:creationId xmlns:a16="http://schemas.microsoft.com/office/drawing/2014/main" id="{B8DEEB72-D089-4E23-8536-2966C89B3169}"/>
                    </a:ext>
                  </a:extLst>
                </p:cNvPr>
                <p:cNvSpPr txBox="1">
                  <a:spLocks noChangeArrowheads="1"/>
                </p:cNvSpPr>
                <p:nvPr/>
              </p:nvSpPr>
              <p:spPr bwMode="auto">
                <a:xfrm>
                  <a:off x="2880" y="2878"/>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4" name="Text Box 18">
                  <a:extLst>
                    <a:ext uri="{FF2B5EF4-FFF2-40B4-BE49-F238E27FC236}">
                      <a16:creationId xmlns:a16="http://schemas.microsoft.com/office/drawing/2014/main" id="{DC2913D3-8F79-45F7-B953-6068A5773585}"/>
                    </a:ext>
                  </a:extLst>
                </p:cNvPr>
                <p:cNvSpPr txBox="1">
                  <a:spLocks noChangeArrowheads="1"/>
                </p:cNvSpPr>
                <p:nvPr/>
              </p:nvSpPr>
              <p:spPr bwMode="auto">
                <a:xfrm>
                  <a:off x="5171" y="3805"/>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5" name="Text Box 19">
                  <a:extLst>
                    <a:ext uri="{FF2B5EF4-FFF2-40B4-BE49-F238E27FC236}">
                      <a16:creationId xmlns:a16="http://schemas.microsoft.com/office/drawing/2014/main" id="{37FFC579-CE00-4DAA-966F-C0FE5079F09F}"/>
                    </a:ext>
                  </a:extLst>
                </p:cNvPr>
                <p:cNvSpPr txBox="1">
                  <a:spLocks noChangeArrowheads="1"/>
                </p:cNvSpPr>
                <p:nvPr/>
              </p:nvSpPr>
              <p:spPr bwMode="auto">
                <a:xfrm>
                  <a:off x="6253" y="2878"/>
                  <a:ext cx="767" cy="618"/>
                </a:xfrm>
                <a:prstGeom prst="rect">
                  <a:avLst/>
                </a:prstGeom>
                <a:noFill/>
                <a:ln w="19050">
                  <a:noFill/>
                  <a:miter lim="800000"/>
                  <a:headEnd/>
                  <a:tailEnd/>
                </a:ln>
              </p:spPr>
              <p:txBody>
                <a:bodyPr>
                  <a:spAutoFit/>
                </a:bodyPr>
                <a:lstStyle/>
                <a:p>
                  <a:pPr algn="l" rtl="0"/>
                  <a:r>
                    <a:rPr lang="en-US" sz="1400" b="1" noProof="1">
                      <a:latin typeface="Times New Roman" pitchFamily="18" charset="0"/>
                    </a:rPr>
                    <a:t>10</a:t>
                  </a:r>
                  <a:endParaRPr lang="en-US" sz="1100"/>
                </a:p>
              </p:txBody>
            </p:sp>
            <p:sp>
              <p:nvSpPr>
                <p:cNvPr id="36" name="Text Box 20">
                  <a:extLst>
                    <a:ext uri="{FF2B5EF4-FFF2-40B4-BE49-F238E27FC236}">
                      <a16:creationId xmlns:a16="http://schemas.microsoft.com/office/drawing/2014/main" id="{3ABF2CA1-4CF7-457C-A690-85CA710CA02D}"/>
                    </a:ext>
                  </a:extLst>
                </p:cNvPr>
                <p:cNvSpPr txBox="1">
                  <a:spLocks noChangeArrowheads="1"/>
                </p:cNvSpPr>
                <p:nvPr/>
              </p:nvSpPr>
              <p:spPr bwMode="auto">
                <a:xfrm>
                  <a:off x="4141" y="37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7" name="Text Box 21">
                  <a:extLst>
                    <a:ext uri="{FF2B5EF4-FFF2-40B4-BE49-F238E27FC236}">
                      <a16:creationId xmlns:a16="http://schemas.microsoft.com/office/drawing/2014/main" id="{85D044F2-B7E5-4805-BE95-DB3243D6B3DB}"/>
                    </a:ext>
                  </a:extLst>
                </p:cNvPr>
                <p:cNvSpPr txBox="1">
                  <a:spLocks noChangeArrowheads="1"/>
                </p:cNvSpPr>
                <p:nvPr/>
              </p:nvSpPr>
              <p:spPr bwMode="auto">
                <a:xfrm>
                  <a:off x="4150" y="1980"/>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100"/>
                </a:p>
              </p:txBody>
            </p:sp>
          </p:grpSp>
        </p:grpSp>
        <p:sp>
          <p:nvSpPr>
            <p:cNvPr id="15" name="Line 22">
              <a:extLst>
                <a:ext uri="{FF2B5EF4-FFF2-40B4-BE49-F238E27FC236}">
                  <a16:creationId xmlns:a16="http://schemas.microsoft.com/office/drawing/2014/main" id="{175156CE-8EE5-4CCA-971E-ABDC35546917}"/>
                </a:ext>
              </a:extLst>
            </p:cNvPr>
            <p:cNvSpPr>
              <a:spLocks noChangeShapeType="1"/>
            </p:cNvSpPr>
            <p:nvPr/>
          </p:nvSpPr>
          <p:spPr bwMode="auto">
            <a:xfrm flipV="1">
              <a:off x="2766208" y="2133600"/>
              <a:ext cx="2415392" cy="144780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6" name="Line 26">
              <a:extLst>
                <a:ext uri="{FF2B5EF4-FFF2-40B4-BE49-F238E27FC236}">
                  <a16:creationId xmlns:a16="http://schemas.microsoft.com/office/drawing/2014/main" id="{85DEF03D-D362-4362-BA6D-65C0E1A1B81F}"/>
                </a:ext>
              </a:extLst>
            </p:cNvPr>
            <p:cNvSpPr>
              <a:spLocks noChangeShapeType="1"/>
            </p:cNvSpPr>
            <p:nvPr/>
          </p:nvSpPr>
          <p:spPr bwMode="auto">
            <a:xfrm flipV="1">
              <a:off x="4572000" y="250545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7" name="Line 26">
              <a:extLst>
                <a:ext uri="{FF2B5EF4-FFF2-40B4-BE49-F238E27FC236}">
                  <a16:creationId xmlns:a16="http://schemas.microsoft.com/office/drawing/2014/main" id="{81800C50-5B21-4808-A671-B6E0558C8862}"/>
                </a:ext>
              </a:extLst>
            </p:cNvPr>
            <p:cNvSpPr>
              <a:spLocks noChangeShapeType="1"/>
            </p:cNvSpPr>
            <p:nvPr/>
          </p:nvSpPr>
          <p:spPr bwMode="auto">
            <a:xfrm flipV="1">
              <a:off x="3962400" y="287121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8" name="Line 26">
              <a:extLst>
                <a:ext uri="{FF2B5EF4-FFF2-40B4-BE49-F238E27FC236}">
                  <a16:creationId xmlns:a16="http://schemas.microsoft.com/office/drawing/2014/main" id="{A7AAB644-891F-4B01-BFB9-AB2D6B928D98}"/>
                </a:ext>
              </a:extLst>
            </p:cNvPr>
            <p:cNvSpPr>
              <a:spLocks noChangeShapeType="1"/>
            </p:cNvSpPr>
            <p:nvPr/>
          </p:nvSpPr>
          <p:spPr bwMode="auto">
            <a:xfrm flipV="1">
              <a:off x="3572256" y="30815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9" name="Line 26">
              <a:extLst>
                <a:ext uri="{FF2B5EF4-FFF2-40B4-BE49-F238E27FC236}">
                  <a16:creationId xmlns:a16="http://schemas.microsoft.com/office/drawing/2014/main" id="{B12234D4-E427-48B2-9577-E1DDE54F0078}"/>
                </a:ext>
              </a:extLst>
            </p:cNvPr>
            <p:cNvSpPr>
              <a:spLocks noChangeShapeType="1"/>
            </p:cNvSpPr>
            <p:nvPr/>
          </p:nvSpPr>
          <p:spPr bwMode="auto">
            <a:xfrm flipV="1">
              <a:off x="3352800" y="32339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grpSp>
      <p:pic>
        <p:nvPicPr>
          <p:cNvPr id="59" name="Picture 58">
            <a:extLst>
              <a:ext uri="{FF2B5EF4-FFF2-40B4-BE49-F238E27FC236}">
                <a16:creationId xmlns:a16="http://schemas.microsoft.com/office/drawing/2014/main" id="{4442EA72-445C-4F69-B3E4-9DD6C9B99F84}"/>
              </a:ext>
            </a:extLst>
          </p:cNvPr>
          <p:cNvPicPr>
            <a:picLocks noChangeAspect="1"/>
          </p:cNvPicPr>
          <p:nvPr/>
        </p:nvPicPr>
        <p:blipFill>
          <a:blip r:embed="rId9"/>
          <a:stretch>
            <a:fillRect/>
          </a:stretch>
        </p:blipFill>
        <p:spPr>
          <a:xfrm>
            <a:off x="7045655" y="1414854"/>
            <a:ext cx="3779239" cy="2702627"/>
          </a:xfrm>
          <a:prstGeom prst="rect">
            <a:avLst/>
          </a:prstGeom>
        </p:spPr>
      </p:pic>
      <p:graphicFrame>
        <p:nvGraphicFramePr>
          <p:cNvPr id="61" name="Object 33">
            <a:extLst>
              <a:ext uri="{FF2B5EF4-FFF2-40B4-BE49-F238E27FC236}">
                <a16:creationId xmlns:a16="http://schemas.microsoft.com/office/drawing/2014/main" id="{B2598FF2-2667-41A4-A3C6-9B0400E8579F}"/>
              </a:ext>
            </a:extLst>
          </p:cNvPr>
          <p:cNvGraphicFramePr>
            <a:graphicFrameLocks noChangeAspect="1"/>
          </p:cNvGraphicFramePr>
          <p:nvPr>
            <p:extLst>
              <p:ext uri="{D42A27DB-BD31-4B8C-83A1-F6EECF244321}">
                <p14:modId xmlns:p14="http://schemas.microsoft.com/office/powerpoint/2010/main" val="3453453240"/>
              </p:ext>
            </p:extLst>
          </p:nvPr>
        </p:nvGraphicFramePr>
        <p:xfrm>
          <a:off x="6635005" y="3982356"/>
          <a:ext cx="4600538" cy="1595536"/>
        </p:xfrm>
        <a:graphic>
          <a:graphicData uri="http://schemas.openxmlformats.org/presentationml/2006/ole">
            <mc:AlternateContent xmlns:mc="http://schemas.openxmlformats.org/markup-compatibility/2006">
              <mc:Choice xmlns:v="urn:schemas-microsoft-com:vml" Requires="v">
                <p:oleObj spid="_x0000_s8552" name="משוואה" r:id="rId10" imgW="2895480" imgH="1180800" progId="Equation.3">
                  <p:embed/>
                </p:oleObj>
              </mc:Choice>
              <mc:Fallback>
                <p:oleObj name="משוואה" r:id="rId10" imgW="2895480" imgH="1180800" progId="Equation.3">
                  <p:embed/>
                  <p:pic>
                    <p:nvPicPr>
                      <p:cNvPr id="5"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5005" y="3982356"/>
                        <a:ext cx="4600538" cy="1595536"/>
                      </a:xfrm>
                      <a:prstGeom prst="rect">
                        <a:avLst/>
                      </a:prstGeom>
                      <a:noFill/>
                      <a:ln w="9525">
                        <a:noFill/>
                        <a:miter lim="800000"/>
                        <a:headEnd/>
                        <a:tailEnd/>
                      </a:ln>
                      <a:effectLst/>
                    </p:spPr>
                  </p:pic>
                </p:oleObj>
              </mc:Fallback>
            </mc:AlternateContent>
          </a:graphicData>
        </a:graphic>
      </p:graphicFrame>
      <p:sp>
        <p:nvSpPr>
          <p:cNvPr id="62" name="Text Box 36">
            <a:extLst>
              <a:ext uri="{FF2B5EF4-FFF2-40B4-BE49-F238E27FC236}">
                <a16:creationId xmlns:a16="http://schemas.microsoft.com/office/drawing/2014/main" id="{8184B96F-57BD-4C97-8B0B-A69EB30C6905}"/>
              </a:ext>
            </a:extLst>
          </p:cNvPr>
          <p:cNvSpPr txBox="1">
            <a:spLocks noChangeArrowheads="1"/>
          </p:cNvSpPr>
          <p:nvPr/>
        </p:nvSpPr>
        <p:spPr bwMode="auto">
          <a:xfrm>
            <a:off x="6791324" y="6466824"/>
            <a:ext cx="5400675" cy="366712"/>
          </a:xfrm>
          <a:prstGeom prst="rect">
            <a:avLst/>
          </a:prstGeom>
          <a:noFill/>
          <a:ln w="9525">
            <a:noFill/>
            <a:miter lim="800000"/>
            <a:headEnd/>
            <a:tailEnd/>
          </a:ln>
          <a:effectLst/>
        </p:spPr>
        <p:txBody>
          <a:bodyPr>
            <a:spAutoFit/>
          </a:bodyPr>
          <a:lstStyle/>
          <a:p>
            <a:pPr algn="l" rtl="0">
              <a:spcBef>
                <a:spcPct val="50000"/>
              </a:spcBef>
            </a:pPr>
            <a:r>
              <a:rPr lang="en-US" i="1" dirty="0"/>
              <a:t>Fast </a:t>
            </a:r>
            <a:r>
              <a:rPr lang="en-US" i="1" dirty="0">
                <a:hlinkClick r:id="rId12" action="ppaction://hlinksldjump"/>
              </a:rPr>
              <a:t>Slant</a:t>
            </a:r>
            <a:r>
              <a:rPr lang="en-US" i="1" dirty="0"/>
              <a:t> Stack (2003), Averbuch  et. al. </a:t>
            </a:r>
          </a:p>
        </p:txBody>
      </p:sp>
      <p:sp>
        <p:nvSpPr>
          <p:cNvPr id="63" name="Rectangle 62">
            <a:extLst>
              <a:ext uri="{FF2B5EF4-FFF2-40B4-BE49-F238E27FC236}">
                <a16:creationId xmlns:a16="http://schemas.microsoft.com/office/drawing/2014/main" id="{0900ABF2-756C-498F-AEA3-01EBB582D6AD}"/>
              </a:ext>
            </a:extLst>
          </p:cNvPr>
          <p:cNvSpPr/>
          <p:nvPr/>
        </p:nvSpPr>
        <p:spPr>
          <a:xfrm>
            <a:off x="840376" y="1234693"/>
            <a:ext cx="11351623" cy="400110"/>
          </a:xfrm>
          <a:prstGeom prst="rect">
            <a:avLst/>
          </a:prstGeom>
        </p:spPr>
        <p:txBody>
          <a:bodyPr wrap="square">
            <a:spAutoFit/>
          </a:bodyPr>
          <a:lstStyle/>
          <a:p>
            <a:pPr>
              <a:spcBef>
                <a:spcPct val="50000"/>
              </a:spcBef>
            </a:pPr>
            <a:r>
              <a:rPr lang="he-IL" sz="2000" dirty="0">
                <a:solidFill>
                  <a:schemeClr val="accent1"/>
                </a:solidFill>
              </a:rPr>
              <a:t>      </a:t>
            </a:r>
            <a:r>
              <a:rPr lang="en-US" sz="2000" dirty="0">
                <a:solidFill>
                  <a:schemeClr val="accent1"/>
                </a:solidFill>
              </a:rPr>
              <a:t>Direct evaluation methods                                  	    </a:t>
            </a:r>
            <a:r>
              <a:rPr lang="he-IL" sz="2000" dirty="0">
                <a:solidFill>
                  <a:schemeClr val="accent1"/>
                </a:solidFill>
              </a:rPr>
              <a:t>         </a:t>
            </a:r>
            <a:r>
              <a:rPr lang="en-US" sz="2000" dirty="0">
                <a:solidFill>
                  <a:schemeClr val="accent1"/>
                </a:solidFill>
              </a:rPr>
              <a:t> Fourier domain based methods </a:t>
            </a:r>
          </a:p>
        </p:txBody>
      </p:sp>
      <p:sp>
        <p:nvSpPr>
          <p:cNvPr id="64" name="Text Box 35">
            <a:extLst>
              <a:ext uri="{FF2B5EF4-FFF2-40B4-BE49-F238E27FC236}">
                <a16:creationId xmlns:a16="http://schemas.microsoft.com/office/drawing/2014/main" id="{E2745884-B8C7-404E-8225-D34553A6F3FB}"/>
              </a:ext>
            </a:extLst>
          </p:cNvPr>
          <p:cNvSpPr txBox="1">
            <a:spLocks noChangeArrowheads="1"/>
          </p:cNvSpPr>
          <p:nvPr/>
        </p:nvSpPr>
        <p:spPr bwMode="auto">
          <a:xfrm>
            <a:off x="5765647" y="5442766"/>
            <a:ext cx="6207993"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1600" dirty="0"/>
              <a:t>Equivalent to computing integrals over trigonometric interpolation of the sampled image. Tied to slope-intercept system.</a:t>
            </a:r>
          </a:p>
          <a:p>
            <a:pPr algn="ctr" rtl="0" eaLnBrk="1" hangingPunct="1">
              <a:spcBef>
                <a:spcPct val="50000"/>
              </a:spcBef>
              <a:buClrTx/>
              <a:buSzTx/>
              <a:buFontTx/>
              <a:buNone/>
            </a:pPr>
            <a:r>
              <a:rPr lang="en-US" altLang="en-US" sz="1800" dirty="0"/>
              <a:t>Computational Complexity – O(</a:t>
            </a:r>
            <a:r>
              <a:rPr lang="en-US" altLang="en-US" sz="1800" i="1" dirty="0"/>
              <a:t>log(N))</a:t>
            </a:r>
            <a:r>
              <a:rPr lang="en-US" altLang="en-US" sz="1800" dirty="0"/>
              <a:t> per coefficient</a:t>
            </a:r>
          </a:p>
        </p:txBody>
      </p:sp>
    </p:spTree>
    <p:extLst>
      <p:ext uri="{BB962C8B-B14F-4D97-AF65-F5344CB8AC3E}">
        <p14:creationId xmlns:p14="http://schemas.microsoft.com/office/powerpoint/2010/main" val="45725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a:p>
            <a:pPr algn="ctr"/>
            <a:r>
              <a:rPr lang="en-US" sz="2800" dirty="0">
                <a:solidFill>
                  <a:schemeClr val="accent1"/>
                </a:solidFill>
              </a:rPr>
              <a:t>Fourier domain based methods</a:t>
            </a:r>
            <a:endParaRPr lang="en-US" sz="28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3" name="Picture 2">
            <a:extLst>
              <a:ext uri="{FF2B5EF4-FFF2-40B4-BE49-F238E27FC236}">
                <a16:creationId xmlns:a16="http://schemas.microsoft.com/office/drawing/2014/main" id="{95059D1E-553B-4324-9D28-A9FCE63DF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37" y="2677597"/>
            <a:ext cx="3348114" cy="3061051"/>
          </a:xfrm>
          <a:prstGeom prst="rect">
            <a:avLst/>
          </a:prstGeom>
        </p:spPr>
      </p:pic>
      <p:pic>
        <p:nvPicPr>
          <p:cNvPr id="7" name="Picture 6">
            <a:extLst>
              <a:ext uri="{FF2B5EF4-FFF2-40B4-BE49-F238E27FC236}">
                <a16:creationId xmlns:a16="http://schemas.microsoft.com/office/drawing/2014/main" id="{B0A0C28D-D69D-49D2-9F2B-D042DEC8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767" y="2677597"/>
            <a:ext cx="3201696" cy="3170511"/>
          </a:xfrm>
          <a:prstGeom prst="rect">
            <a:avLst/>
          </a:prstGeom>
        </p:spPr>
      </p:pic>
      <p:sp>
        <p:nvSpPr>
          <p:cNvPr id="8" name="TextBox 7">
            <a:extLst>
              <a:ext uri="{FF2B5EF4-FFF2-40B4-BE49-F238E27FC236}">
                <a16:creationId xmlns:a16="http://schemas.microsoft.com/office/drawing/2014/main" id="{5FE7A519-F0AB-44F1-81EF-22B6CF42F410}"/>
              </a:ext>
            </a:extLst>
          </p:cNvPr>
          <p:cNvSpPr txBox="1"/>
          <p:nvPr/>
        </p:nvSpPr>
        <p:spPr>
          <a:xfrm>
            <a:off x="7677809" y="5824248"/>
            <a:ext cx="1634357" cy="369332"/>
          </a:xfrm>
          <a:prstGeom prst="rect">
            <a:avLst/>
          </a:prstGeom>
          <a:noFill/>
        </p:spPr>
        <p:txBody>
          <a:bodyPr wrap="square" rtlCol="0">
            <a:spAutoFit/>
          </a:bodyPr>
          <a:lstStyle/>
          <a:p>
            <a:r>
              <a:rPr lang="en-US" dirty="0"/>
              <a:t>Pseudo -Polar</a:t>
            </a:r>
          </a:p>
        </p:txBody>
      </p:sp>
      <p:sp>
        <p:nvSpPr>
          <p:cNvPr id="11" name="TextBox 10">
            <a:extLst>
              <a:ext uri="{FF2B5EF4-FFF2-40B4-BE49-F238E27FC236}">
                <a16:creationId xmlns:a16="http://schemas.microsoft.com/office/drawing/2014/main" id="{4AC314B4-DA0B-4807-82CD-4E4AA7AC54B8}"/>
              </a:ext>
            </a:extLst>
          </p:cNvPr>
          <p:cNvSpPr txBox="1"/>
          <p:nvPr/>
        </p:nvSpPr>
        <p:spPr>
          <a:xfrm>
            <a:off x="3731684" y="5738648"/>
            <a:ext cx="704193" cy="369332"/>
          </a:xfrm>
          <a:prstGeom prst="rect">
            <a:avLst/>
          </a:prstGeom>
          <a:noFill/>
        </p:spPr>
        <p:txBody>
          <a:bodyPr wrap="square" rtlCol="0">
            <a:spAutoFit/>
          </a:bodyPr>
          <a:lstStyle/>
          <a:p>
            <a:r>
              <a:rPr lang="en-US" dirty="0"/>
              <a:t>Polar</a:t>
            </a:r>
          </a:p>
        </p:txBody>
      </p:sp>
      <p:sp>
        <p:nvSpPr>
          <p:cNvPr id="9" name="Rectangle 8">
            <a:extLst>
              <a:ext uri="{FF2B5EF4-FFF2-40B4-BE49-F238E27FC236}">
                <a16:creationId xmlns:a16="http://schemas.microsoft.com/office/drawing/2014/main" id="{1D337EDB-0602-4006-9867-D40629E7AAC0}"/>
              </a:ext>
            </a:extLst>
          </p:cNvPr>
          <p:cNvSpPr/>
          <p:nvPr/>
        </p:nvSpPr>
        <p:spPr>
          <a:xfrm>
            <a:off x="1389395" y="6547046"/>
            <a:ext cx="10466274" cy="276999"/>
          </a:xfrm>
          <a:prstGeom prst="rect">
            <a:avLst/>
          </a:prstGeom>
        </p:spPr>
        <p:txBody>
          <a:bodyPr wrap="square">
            <a:spAutoFit/>
          </a:bodyPr>
          <a:lstStyle/>
          <a:p>
            <a:r>
              <a:rPr lang="en-US" sz="1200" dirty="0"/>
              <a:t>https://www.semanticscholar.org/paper/1-Introduction-1-.-1-Polar-Fourier-Transform-Averbuch-Coifman/7666cfa5840217c65536bf6053268b72b50660c3</a:t>
            </a:r>
          </a:p>
        </p:txBody>
      </p:sp>
    </p:spTree>
    <p:extLst>
      <p:ext uri="{BB962C8B-B14F-4D97-AF65-F5344CB8AC3E}">
        <p14:creationId xmlns:p14="http://schemas.microsoft.com/office/powerpoint/2010/main" val="315242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pic>
        <p:nvPicPr>
          <p:cNvPr id="8" name="Picture 11">
            <a:extLst>
              <a:ext uri="{FF2B5EF4-FFF2-40B4-BE49-F238E27FC236}">
                <a16:creationId xmlns:a16="http://schemas.microsoft.com/office/drawing/2014/main" id="{FE2F015D-0260-4781-988F-670D0CD49BC6}"/>
              </a:ext>
            </a:extLst>
          </p:cNvPr>
          <p:cNvPicPr>
            <a:picLocks noChangeAspect="1" noChangeArrowheads="1"/>
          </p:cNvPicPr>
          <p:nvPr/>
        </p:nvPicPr>
        <p:blipFill>
          <a:blip r:embed="rId3" cstate="print"/>
          <a:srcRect l="26091" t="28616" r="27075" b="30838"/>
          <a:stretch>
            <a:fillRect/>
          </a:stretch>
        </p:blipFill>
        <p:spPr bwMode="auto">
          <a:xfrm>
            <a:off x="3822803" y="1656056"/>
            <a:ext cx="2007809" cy="1766480"/>
          </a:xfrm>
          <a:prstGeom prst="rect">
            <a:avLst/>
          </a:prstGeom>
          <a:noFill/>
          <a:ln w="9525">
            <a:noFill/>
            <a:miter lim="800000"/>
            <a:headEnd/>
            <a:tailEnd/>
          </a:ln>
        </p:spPr>
      </p:pic>
      <p:pic>
        <p:nvPicPr>
          <p:cNvPr id="9" name="Picture 12">
            <a:extLst>
              <a:ext uri="{FF2B5EF4-FFF2-40B4-BE49-F238E27FC236}">
                <a16:creationId xmlns:a16="http://schemas.microsoft.com/office/drawing/2014/main" id="{789595AF-EC2D-4E52-BB91-89A38B91240B}"/>
              </a:ext>
            </a:extLst>
          </p:cNvPr>
          <p:cNvPicPr>
            <a:picLocks noChangeAspect="1" noChangeArrowheads="1"/>
          </p:cNvPicPr>
          <p:nvPr/>
        </p:nvPicPr>
        <p:blipFill>
          <a:blip r:embed="rId4" cstate="print"/>
          <a:srcRect l="10851" t="28059" r="42293" b="30835"/>
          <a:stretch>
            <a:fillRect/>
          </a:stretch>
        </p:blipFill>
        <p:spPr bwMode="auto">
          <a:xfrm>
            <a:off x="6348906" y="1654187"/>
            <a:ext cx="1976437" cy="1765300"/>
          </a:xfrm>
          <a:prstGeom prst="rect">
            <a:avLst/>
          </a:prstGeom>
          <a:noFill/>
          <a:ln w="9525">
            <a:noFill/>
            <a:miter lim="800000"/>
            <a:headEnd/>
            <a:tailEnd/>
          </a:ln>
        </p:spPr>
      </p:pic>
      <p:sp>
        <p:nvSpPr>
          <p:cNvPr id="11" name="Rectangle 3">
            <a:extLst>
              <a:ext uri="{FF2B5EF4-FFF2-40B4-BE49-F238E27FC236}">
                <a16:creationId xmlns:a16="http://schemas.microsoft.com/office/drawing/2014/main" id="{70D77D75-CDE9-4493-8E4E-03B7B905B34B}"/>
              </a:ext>
            </a:extLst>
          </p:cNvPr>
          <p:cNvSpPr>
            <a:spLocks noChangeArrowheads="1"/>
          </p:cNvSpPr>
          <p:nvPr/>
        </p:nvSpPr>
        <p:spPr bwMode="auto">
          <a:xfrm>
            <a:off x="323194" y="1389434"/>
            <a:ext cx="8229600" cy="609600"/>
          </a:xfrm>
          <a:prstGeom prst="rect">
            <a:avLst/>
          </a:prstGeom>
          <a:noFill/>
          <a:ln w="9525">
            <a:noFill/>
            <a:miter lim="800000"/>
            <a:headEnd/>
            <a:tailEnd/>
          </a:ln>
          <a:effectLst/>
        </p:spPr>
        <p:txBody>
          <a:bodyPr anchor="ctr"/>
          <a:lstStyle/>
          <a:p>
            <a:r>
              <a:rPr lang="en-US" sz="2000" dirty="0"/>
              <a:t>Observation</a:t>
            </a:r>
          </a:p>
        </p:txBody>
      </p:sp>
      <p:sp>
        <p:nvSpPr>
          <p:cNvPr id="12" name="Rectangle 3">
            <a:extLst>
              <a:ext uri="{FF2B5EF4-FFF2-40B4-BE49-F238E27FC236}">
                <a16:creationId xmlns:a16="http://schemas.microsoft.com/office/drawing/2014/main" id="{8677EE63-3563-47E3-B439-8FD908FFC2EB}"/>
              </a:ext>
            </a:extLst>
          </p:cNvPr>
          <p:cNvSpPr>
            <a:spLocks noChangeArrowheads="1"/>
          </p:cNvSpPr>
          <p:nvPr/>
        </p:nvSpPr>
        <p:spPr bwMode="auto">
          <a:xfrm>
            <a:off x="323194" y="3605621"/>
            <a:ext cx="6492626" cy="791110"/>
          </a:xfrm>
          <a:prstGeom prst="rect">
            <a:avLst/>
          </a:prstGeom>
          <a:noFill/>
          <a:ln w="9525">
            <a:noFill/>
            <a:miter lim="800000"/>
            <a:headEnd/>
            <a:tailEnd/>
          </a:ln>
          <a:effectLst/>
        </p:spPr>
        <p:txBody>
          <a:bodyPr anchor="ctr"/>
          <a:lstStyle/>
          <a:p>
            <a:r>
              <a:rPr lang="en-US" sz="2000" dirty="0"/>
              <a:t>Simultaneous calculation with serial memory access</a:t>
            </a:r>
          </a:p>
        </p:txBody>
      </p:sp>
      <p:pic>
        <p:nvPicPr>
          <p:cNvPr id="13" name="Picture 11">
            <a:extLst>
              <a:ext uri="{FF2B5EF4-FFF2-40B4-BE49-F238E27FC236}">
                <a16:creationId xmlns:a16="http://schemas.microsoft.com/office/drawing/2014/main" id="{6CF138C8-77E8-44A3-A1B3-6B34EBC4361D}"/>
              </a:ext>
            </a:extLst>
          </p:cNvPr>
          <p:cNvPicPr>
            <a:picLocks noChangeAspect="1" noChangeArrowheads="1"/>
          </p:cNvPicPr>
          <p:nvPr/>
        </p:nvPicPr>
        <p:blipFill>
          <a:blip r:embed="rId5" cstate="print"/>
          <a:srcRect l="15190" t="14458" r="15370" b="21928"/>
          <a:stretch>
            <a:fillRect/>
          </a:stretch>
        </p:blipFill>
        <p:spPr bwMode="auto">
          <a:xfrm>
            <a:off x="3822803" y="4390632"/>
            <a:ext cx="2526103" cy="2355953"/>
          </a:xfrm>
          <a:prstGeom prst="rect">
            <a:avLst/>
          </a:prstGeom>
          <a:noFill/>
          <a:ln w="9525">
            <a:noFill/>
            <a:miter lim="800000"/>
            <a:headEnd/>
            <a:tailEnd/>
          </a:ln>
        </p:spPr>
      </p:pic>
      <p:pic>
        <p:nvPicPr>
          <p:cNvPr id="15" name="Picture 12">
            <a:extLst>
              <a:ext uri="{FF2B5EF4-FFF2-40B4-BE49-F238E27FC236}">
                <a16:creationId xmlns:a16="http://schemas.microsoft.com/office/drawing/2014/main" id="{C8E3D98E-CA75-4D78-B3F8-28009C11F685}"/>
              </a:ext>
            </a:extLst>
          </p:cNvPr>
          <p:cNvPicPr>
            <a:picLocks noChangeAspect="1" noChangeArrowheads="1"/>
          </p:cNvPicPr>
          <p:nvPr/>
        </p:nvPicPr>
        <p:blipFill>
          <a:blip r:embed="rId6" cstate="print"/>
          <a:srcRect l="11212" t="15663" r="32730" b="25301"/>
          <a:stretch>
            <a:fillRect/>
          </a:stretch>
        </p:blipFill>
        <p:spPr bwMode="auto">
          <a:xfrm>
            <a:off x="6348906" y="4396731"/>
            <a:ext cx="2038349" cy="2185779"/>
          </a:xfrm>
          <a:prstGeom prst="rect">
            <a:avLst/>
          </a:prstGeom>
          <a:noFill/>
          <a:ln w="9525">
            <a:noFill/>
            <a:miter lim="800000"/>
            <a:headEnd/>
            <a:tailEnd/>
          </a:ln>
        </p:spPr>
      </p:pic>
    </p:spTree>
    <p:extLst>
      <p:ext uri="{BB962C8B-B14F-4D97-AF65-F5344CB8AC3E}">
        <p14:creationId xmlns:p14="http://schemas.microsoft.com/office/powerpoint/2010/main" val="3865685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4" name="Rectangle 3">
            <a:extLst>
              <a:ext uri="{FF2B5EF4-FFF2-40B4-BE49-F238E27FC236}">
                <a16:creationId xmlns:a16="http://schemas.microsoft.com/office/drawing/2014/main" id="{A0EADF82-3A29-4E65-8B4D-D099370BD3D2}"/>
              </a:ext>
            </a:extLst>
          </p:cNvPr>
          <p:cNvSpPr>
            <a:spLocks noChangeArrowheads="1"/>
          </p:cNvSpPr>
          <p:nvPr/>
        </p:nvSpPr>
        <p:spPr bwMode="auto">
          <a:xfrm>
            <a:off x="400633" y="1397921"/>
            <a:ext cx="8229600" cy="644151"/>
          </a:xfrm>
          <a:prstGeom prst="rect">
            <a:avLst/>
          </a:prstGeom>
          <a:noFill/>
          <a:ln w="9525">
            <a:noFill/>
            <a:miter lim="800000"/>
            <a:headEnd/>
            <a:tailEnd/>
          </a:ln>
          <a:effectLst/>
        </p:spPr>
        <p:txBody>
          <a:bodyPr anchor="ctr"/>
          <a:lstStyle/>
          <a:p>
            <a:r>
              <a:rPr lang="en-US" sz="2400" dirty="0"/>
              <a:t>Merging Series of Grid Intersections 2D</a:t>
            </a:r>
          </a:p>
        </p:txBody>
      </p:sp>
      <p:pic>
        <p:nvPicPr>
          <p:cNvPr id="16" name="Picture 7">
            <a:extLst>
              <a:ext uri="{FF2B5EF4-FFF2-40B4-BE49-F238E27FC236}">
                <a16:creationId xmlns:a16="http://schemas.microsoft.com/office/drawing/2014/main" id="{2784F34F-5522-4145-9FA9-111F06C8A86E}"/>
              </a:ext>
            </a:extLst>
          </p:cNvPr>
          <p:cNvPicPr>
            <a:picLocks noGrp="1" noChangeAspect="1" noChangeArrowheads="1"/>
          </p:cNvPicPr>
          <p:nvPr>
            <p:ph sz="half" idx="1"/>
          </p:nvPr>
        </p:nvPicPr>
        <p:blipFill>
          <a:blip r:embed="rId3" cstate="print"/>
          <a:srcRect l="5621" t="16982" r="12383" b="42557"/>
          <a:stretch>
            <a:fillRect/>
          </a:stretch>
        </p:blipFill>
        <p:spPr>
          <a:xfrm>
            <a:off x="383255" y="1963789"/>
            <a:ext cx="6408738" cy="2462212"/>
          </a:xfrm>
          <a:noFill/>
          <a:ln/>
        </p:spPr>
      </p:pic>
      <p:pic>
        <p:nvPicPr>
          <p:cNvPr id="17" name="Picture 3">
            <a:extLst>
              <a:ext uri="{FF2B5EF4-FFF2-40B4-BE49-F238E27FC236}">
                <a16:creationId xmlns:a16="http://schemas.microsoft.com/office/drawing/2014/main" id="{36E78B9A-28CC-423C-892E-15368FED35CA}"/>
              </a:ext>
            </a:extLst>
          </p:cNvPr>
          <p:cNvPicPr>
            <a:picLocks noChangeAspect="1" noChangeArrowheads="1"/>
          </p:cNvPicPr>
          <p:nvPr/>
        </p:nvPicPr>
        <p:blipFill>
          <a:blip r:embed="rId4" cstate="print"/>
          <a:srcRect l="26091" t="7733" r="27075" b="10361"/>
          <a:stretch>
            <a:fillRect/>
          </a:stretch>
        </p:blipFill>
        <p:spPr>
          <a:xfrm>
            <a:off x="9986787" y="1164383"/>
            <a:ext cx="1800225" cy="3525837"/>
          </a:xfrm>
          <a:prstGeom prst="rect">
            <a:avLst/>
          </a:prstGeom>
          <a:noFill/>
          <a:ln/>
        </p:spPr>
      </p:pic>
      <p:sp>
        <p:nvSpPr>
          <p:cNvPr id="19" name="Text Box 5">
            <a:extLst>
              <a:ext uri="{FF2B5EF4-FFF2-40B4-BE49-F238E27FC236}">
                <a16:creationId xmlns:a16="http://schemas.microsoft.com/office/drawing/2014/main" id="{B706B309-052D-4818-943D-DD1B4010BBF3}"/>
              </a:ext>
            </a:extLst>
          </p:cNvPr>
          <p:cNvSpPr txBox="1">
            <a:spLocks noChangeArrowheads="1"/>
          </p:cNvSpPr>
          <p:nvPr/>
        </p:nvSpPr>
        <p:spPr bwMode="auto">
          <a:xfrm rot="16200000">
            <a:off x="8092673" y="2744740"/>
            <a:ext cx="3800475" cy="365125"/>
          </a:xfrm>
          <a:prstGeom prst="rect">
            <a:avLst/>
          </a:prstGeom>
          <a:noFill/>
          <a:ln w="9525">
            <a:noFill/>
            <a:miter lim="800000"/>
            <a:headEnd/>
            <a:tailEnd/>
          </a:ln>
          <a:effectLst/>
        </p:spPr>
        <p:txBody>
          <a:bodyPr vert="eaVert">
            <a:spAutoFit/>
          </a:bodyPr>
          <a:lstStyle/>
          <a:p>
            <a:pPr algn="l" rtl="0">
              <a:spcBef>
                <a:spcPct val="50000"/>
              </a:spcBef>
            </a:pPr>
            <a:r>
              <a:rPr lang="en-US" sz="1400" dirty="0"/>
              <a:t>-8  -7  -6  -5  -4  -3  -2  -1  0  1  2  3  4  5  6  7  8</a:t>
            </a:r>
          </a:p>
        </p:txBody>
      </p:sp>
      <p:sp>
        <p:nvSpPr>
          <p:cNvPr id="20" name="Text Box 4">
            <a:extLst>
              <a:ext uri="{FF2B5EF4-FFF2-40B4-BE49-F238E27FC236}">
                <a16:creationId xmlns:a16="http://schemas.microsoft.com/office/drawing/2014/main" id="{05AAA42D-B330-4071-8C2F-C6D9DE966A0D}"/>
              </a:ext>
            </a:extLst>
          </p:cNvPr>
          <p:cNvSpPr txBox="1">
            <a:spLocks noChangeArrowheads="1"/>
          </p:cNvSpPr>
          <p:nvPr/>
        </p:nvSpPr>
        <p:spPr bwMode="auto">
          <a:xfrm>
            <a:off x="9810348" y="4672404"/>
            <a:ext cx="2663825" cy="304800"/>
          </a:xfrm>
          <a:prstGeom prst="rect">
            <a:avLst/>
          </a:prstGeom>
          <a:noFill/>
          <a:ln w="9525">
            <a:noFill/>
            <a:miter lim="800000"/>
            <a:headEnd/>
            <a:tailEnd/>
          </a:ln>
          <a:effectLst/>
        </p:spPr>
        <p:txBody>
          <a:bodyPr>
            <a:spAutoFit/>
          </a:bodyPr>
          <a:lstStyle/>
          <a:p>
            <a:pPr algn="l" rtl="0">
              <a:spcBef>
                <a:spcPct val="50000"/>
              </a:spcBef>
            </a:pPr>
            <a:r>
              <a:rPr lang="en-US" sz="1400" dirty="0"/>
              <a:t>-4  -3  -2  -1  0  1  2  3  4</a:t>
            </a:r>
          </a:p>
        </p:txBody>
      </p:sp>
      <p:pic>
        <p:nvPicPr>
          <p:cNvPr id="24" name="Picture 8">
            <a:extLst>
              <a:ext uri="{FF2B5EF4-FFF2-40B4-BE49-F238E27FC236}">
                <a16:creationId xmlns:a16="http://schemas.microsoft.com/office/drawing/2014/main" id="{A6999441-6CCA-4351-9CBB-08E80A5BAECC}"/>
              </a:ext>
            </a:extLst>
          </p:cNvPr>
          <p:cNvPicPr>
            <a:picLocks noChangeAspect="1" noChangeArrowheads="1"/>
          </p:cNvPicPr>
          <p:nvPr/>
        </p:nvPicPr>
        <p:blipFill>
          <a:blip r:embed="rId5" cstate="print"/>
          <a:srcRect l="9741" t="39093" r="18500" b="29411"/>
          <a:stretch>
            <a:fillRect/>
          </a:stretch>
        </p:blipFill>
        <p:spPr bwMode="auto">
          <a:xfrm>
            <a:off x="581192" y="4824804"/>
            <a:ext cx="6480175" cy="1343025"/>
          </a:xfrm>
          <a:prstGeom prst="rect">
            <a:avLst/>
          </a:prstGeom>
          <a:noFill/>
          <a:ln w="9525">
            <a:noFill/>
            <a:miter lim="800000"/>
            <a:headEnd/>
            <a:tailEnd/>
          </a:ln>
          <a:effectLst/>
        </p:spPr>
      </p:pic>
      <p:sp>
        <p:nvSpPr>
          <p:cNvPr id="33" name="Text Box 13">
            <a:extLst>
              <a:ext uri="{FF2B5EF4-FFF2-40B4-BE49-F238E27FC236}">
                <a16:creationId xmlns:a16="http://schemas.microsoft.com/office/drawing/2014/main" id="{3A43D6C9-E808-4442-9A61-1A411A3E398B}"/>
              </a:ext>
            </a:extLst>
          </p:cNvPr>
          <p:cNvSpPr txBox="1">
            <a:spLocks noChangeArrowheads="1"/>
          </p:cNvSpPr>
          <p:nvPr/>
        </p:nvSpPr>
        <p:spPr bwMode="auto">
          <a:xfrm>
            <a:off x="3115772" y="466829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(-2,1)</a:t>
            </a:r>
          </a:p>
        </p:txBody>
      </p:sp>
      <p:sp>
        <p:nvSpPr>
          <p:cNvPr id="34" name="Text Box 12">
            <a:extLst>
              <a:ext uri="{FF2B5EF4-FFF2-40B4-BE49-F238E27FC236}">
                <a16:creationId xmlns:a16="http://schemas.microsoft.com/office/drawing/2014/main" id="{2B3A9812-9D06-48C8-BA16-ECDDE4C1ABF2}"/>
              </a:ext>
            </a:extLst>
          </p:cNvPr>
          <p:cNvSpPr txBox="1">
            <a:spLocks noChangeArrowheads="1"/>
          </p:cNvSpPr>
          <p:nvPr/>
        </p:nvSpPr>
        <p:spPr bwMode="auto">
          <a:xfrm>
            <a:off x="2645184" y="466072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(-2,2)</a:t>
            </a:r>
          </a:p>
        </p:txBody>
      </p:sp>
      <p:sp>
        <p:nvSpPr>
          <p:cNvPr id="35" name="Text Box 12">
            <a:extLst>
              <a:ext uri="{FF2B5EF4-FFF2-40B4-BE49-F238E27FC236}">
                <a16:creationId xmlns:a16="http://schemas.microsoft.com/office/drawing/2014/main" id="{ABD17690-C6F1-4268-AE07-17C930A339BB}"/>
              </a:ext>
            </a:extLst>
          </p:cNvPr>
          <p:cNvSpPr txBox="1">
            <a:spLocks noChangeArrowheads="1"/>
          </p:cNvSpPr>
          <p:nvPr/>
        </p:nvSpPr>
        <p:spPr bwMode="auto">
          <a:xfrm>
            <a:off x="2174596" y="466656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(-3,2)</a:t>
            </a:r>
          </a:p>
        </p:txBody>
      </p:sp>
      <p:sp>
        <p:nvSpPr>
          <p:cNvPr id="36" name="Text Box 12">
            <a:extLst>
              <a:ext uri="{FF2B5EF4-FFF2-40B4-BE49-F238E27FC236}">
                <a16:creationId xmlns:a16="http://schemas.microsoft.com/office/drawing/2014/main" id="{F6D142BC-AD1B-45D5-B89E-F6118E1EA26A}"/>
              </a:ext>
            </a:extLst>
          </p:cNvPr>
          <p:cNvSpPr txBox="1">
            <a:spLocks noChangeArrowheads="1"/>
          </p:cNvSpPr>
          <p:nvPr/>
        </p:nvSpPr>
        <p:spPr bwMode="auto">
          <a:xfrm>
            <a:off x="1692677" y="4672404"/>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(-3,3)</a:t>
            </a:r>
          </a:p>
        </p:txBody>
      </p:sp>
      <p:sp>
        <p:nvSpPr>
          <p:cNvPr id="37" name="Text Box 12">
            <a:extLst>
              <a:ext uri="{FF2B5EF4-FFF2-40B4-BE49-F238E27FC236}">
                <a16:creationId xmlns:a16="http://schemas.microsoft.com/office/drawing/2014/main" id="{C8319C18-F432-4A9B-9A1A-6BCB9AE17D75}"/>
              </a:ext>
            </a:extLst>
          </p:cNvPr>
          <p:cNvSpPr txBox="1">
            <a:spLocks noChangeArrowheads="1"/>
          </p:cNvSpPr>
          <p:nvPr/>
        </p:nvSpPr>
        <p:spPr bwMode="auto">
          <a:xfrm>
            <a:off x="1236958" y="466656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(-4,3)</a:t>
            </a:r>
          </a:p>
        </p:txBody>
      </p:sp>
      <p:sp>
        <p:nvSpPr>
          <p:cNvPr id="41" name="Oval 16">
            <a:extLst>
              <a:ext uri="{FF2B5EF4-FFF2-40B4-BE49-F238E27FC236}">
                <a16:creationId xmlns:a16="http://schemas.microsoft.com/office/drawing/2014/main" id="{4AECC843-EB3B-46EC-87C4-E89F4FFF1A2C}"/>
              </a:ext>
            </a:extLst>
          </p:cNvPr>
          <p:cNvSpPr>
            <a:spLocks noChangeArrowheads="1"/>
          </p:cNvSpPr>
          <p:nvPr/>
        </p:nvSpPr>
        <p:spPr bwMode="auto">
          <a:xfrm>
            <a:off x="1355893" y="4677263"/>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2" name="Oval 23">
            <a:extLst>
              <a:ext uri="{FF2B5EF4-FFF2-40B4-BE49-F238E27FC236}">
                <a16:creationId xmlns:a16="http://schemas.microsoft.com/office/drawing/2014/main" id="{B86C975E-0B05-4C27-A067-3FBDFBF9910F}"/>
              </a:ext>
            </a:extLst>
          </p:cNvPr>
          <p:cNvSpPr>
            <a:spLocks noChangeArrowheads="1"/>
          </p:cNvSpPr>
          <p:nvPr/>
        </p:nvSpPr>
        <p:spPr bwMode="auto">
          <a:xfrm>
            <a:off x="1329535" y="5496316"/>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3" name="Oval 22">
            <a:extLst>
              <a:ext uri="{FF2B5EF4-FFF2-40B4-BE49-F238E27FC236}">
                <a16:creationId xmlns:a16="http://schemas.microsoft.com/office/drawing/2014/main" id="{21C504FA-45C7-4BBB-8D5D-5E8C117B5ECF}"/>
              </a:ext>
            </a:extLst>
          </p:cNvPr>
          <p:cNvSpPr>
            <a:spLocks noChangeArrowheads="1"/>
          </p:cNvSpPr>
          <p:nvPr/>
        </p:nvSpPr>
        <p:spPr bwMode="auto">
          <a:xfrm>
            <a:off x="1355892" y="5219735"/>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4" name="Oval 15">
            <a:extLst>
              <a:ext uri="{FF2B5EF4-FFF2-40B4-BE49-F238E27FC236}">
                <a16:creationId xmlns:a16="http://schemas.microsoft.com/office/drawing/2014/main" id="{A5467D69-4382-4D85-AE68-5537E4C72D30}"/>
              </a:ext>
            </a:extLst>
          </p:cNvPr>
          <p:cNvSpPr>
            <a:spLocks noChangeArrowheads="1"/>
          </p:cNvSpPr>
          <p:nvPr/>
        </p:nvSpPr>
        <p:spPr bwMode="auto">
          <a:xfrm>
            <a:off x="9986787"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5" name="Oval 18">
            <a:extLst>
              <a:ext uri="{FF2B5EF4-FFF2-40B4-BE49-F238E27FC236}">
                <a16:creationId xmlns:a16="http://schemas.microsoft.com/office/drawing/2014/main" id="{EEFFD34A-9B71-46D0-ABEE-8DD24C0E3A2F}"/>
              </a:ext>
            </a:extLst>
          </p:cNvPr>
          <p:cNvSpPr>
            <a:spLocks noChangeArrowheads="1"/>
          </p:cNvSpPr>
          <p:nvPr/>
        </p:nvSpPr>
        <p:spPr bwMode="auto">
          <a:xfrm>
            <a:off x="1848255" y="4643168"/>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6" name="Oval 19">
            <a:extLst>
              <a:ext uri="{FF2B5EF4-FFF2-40B4-BE49-F238E27FC236}">
                <a16:creationId xmlns:a16="http://schemas.microsoft.com/office/drawing/2014/main" id="{D1474BC6-54A0-4FB4-B81C-41ECE389D8A8}"/>
              </a:ext>
            </a:extLst>
          </p:cNvPr>
          <p:cNvSpPr>
            <a:spLocks noChangeArrowheads="1"/>
          </p:cNvSpPr>
          <p:nvPr/>
        </p:nvSpPr>
        <p:spPr bwMode="auto">
          <a:xfrm>
            <a:off x="1820416" y="5228432"/>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7" name="Oval 17">
            <a:extLst>
              <a:ext uri="{FF2B5EF4-FFF2-40B4-BE49-F238E27FC236}">
                <a16:creationId xmlns:a16="http://schemas.microsoft.com/office/drawing/2014/main" id="{DA39127A-FE4E-4384-9D64-A5DE42A6B971}"/>
              </a:ext>
            </a:extLst>
          </p:cNvPr>
          <p:cNvSpPr>
            <a:spLocks noChangeArrowheads="1"/>
          </p:cNvSpPr>
          <p:nvPr/>
        </p:nvSpPr>
        <p:spPr bwMode="auto">
          <a:xfrm>
            <a:off x="10208243"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8" name="Oval 20">
            <a:extLst>
              <a:ext uri="{FF2B5EF4-FFF2-40B4-BE49-F238E27FC236}">
                <a16:creationId xmlns:a16="http://schemas.microsoft.com/office/drawing/2014/main" id="{E247CF53-A8A6-4B94-B6F3-774737B3CD57}"/>
              </a:ext>
            </a:extLst>
          </p:cNvPr>
          <p:cNvSpPr>
            <a:spLocks noChangeArrowheads="1"/>
          </p:cNvSpPr>
          <p:nvPr/>
        </p:nvSpPr>
        <p:spPr bwMode="auto">
          <a:xfrm>
            <a:off x="1796353" y="5797161"/>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50" name="Oval 24">
            <a:extLst>
              <a:ext uri="{FF2B5EF4-FFF2-40B4-BE49-F238E27FC236}">
                <a16:creationId xmlns:a16="http://schemas.microsoft.com/office/drawing/2014/main" id="{BE810428-01E3-40AE-ACC0-E1BE4F2BA50A}"/>
              </a:ext>
            </a:extLst>
          </p:cNvPr>
          <p:cNvSpPr>
            <a:spLocks noChangeArrowheads="1"/>
          </p:cNvSpPr>
          <p:nvPr/>
        </p:nvSpPr>
        <p:spPr bwMode="auto">
          <a:xfrm>
            <a:off x="2291170" y="4668295"/>
            <a:ext cx="287338"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51" name="Oval 21">
            <a:extLst>
              <a:ext uri="{FF2B5EF4-FFF2-40B4-BE49-F238E27FC236}">
                <a16:creationId xmlns:a16="http://schemas.microsoft.com/office/drawing/2014/main" id="{B540145F-FA53-431B-BE99-C555F15B3310}"/>
              </a:ext>
            </a:extLst>
          </p:cNvPr>
          <p:cNvSpPr>
            <a:spLocks noChangeArrowheads="1"/>
          </p:cNvSpPr>
          <p:nvPr/>
        </p:nvSpPr>
        <p:spPr bwMode="auto">
          <a:xfrm>
            <a:off x="10231715" y="3073004"/>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Tree>
    <p:extLst>
      <p:ext uri="{BB962C8B-B14F-4D97-AF65-F5344CB8AC3E}">
        <p14:creationId xmlns:p14="http://schemas.microsoft.com/office/powerpoint/2010/main" val="154029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303039"/>
            <a:ext cx="9144000" cy="0"/>
          </a:xfrm>
          <a:prstGeom prst="line">
            <a:avLst/>
          </a:prstGeom>
          <a:noFill/>
          <a:ln w="9525">
            <a:solidFill>
              <a:schemeClr val="tx1"/>
            </a:solidFill>
            <a:prstDash val="dash"/>
            <a:round/>
            <a:headEnd/>
            <a:tailEnd/>
          </a:ln>
          <a:effectLst/>
        </p:spPr>
        <p:txBody>
          <a:bodyPr/>
          <a:lstStyle/>
          <a:p>
            <a:endParaRPr lang="en-US"/>
          </a:p>
        </p:txBody>
      </p:sp>
      <p:pic>
        <p:nvPicPr>
          <p:cNvPr id="2" name="Picture 1">
            <a:extLst>
              <a:ext uri="{FF2B5EF4-FFF2-40B4-BE49-F238E27FC236}">
                <a16:creationId xmlns:a16="http://schemas.microsoft.com/office/drawing/2014/main" id="{F0A082E4-F42F-4283-8EA6-B6D3BAC925E2}"/>
              </a:ext>
            </a:extLst>
          </p:cNvPr>
          <p:cNvPicPr>
            <a:picLocks noChangeAspect="1"/>
          </p:cNvPicPr>
          <p:nvPr/>
        </p:nvPicPr>
        <p:blipFill>
          <a:blip r:embed="rId3"/>
          <a:stretch>
            <a:fillRect/>
          </a:stretch>
        </p:blipFill>
        <p:spPr>
          <a:xfrm>
            <a:off x="3100908" y="1283688"/>
            <a:ext cx="6305550" cy="1819275"/>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3133165"/>
              </a:xfrm>
              <a:prstGeom prst="rect">
                <a:avLst/>
              </a:prstGeom>
            </p:spPr>
            <p:txBody>
              <a:bodyPr wrap="square">
                <a:spAutoFit/>
              </a:bodyPr>
              <a:lstStyle/>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𝑥</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𝑦</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i="1">
                            <a:effectLst/>
                            <a:latin typeface="Cambria Math" panose="02040503050406030204" pitchFamily="18" charset="0"/>
                            <a:ea typeface="Calibri" panose="020F0502020204030204" pitchFamily="34" charset="0"/>
                            <a:cs typeface="David" panose="020E0502060401010101" pitchFamily="34" charset="-79"/>
                          </a:rPr>
                          <m:t>𝑛𝑥𝑛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input, a 2D data array.</a:t>
                </a:r>
              </a:p>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effectLst/>
                        <a:latin typeface="Cambria Math" panose="02040503050406030204" pitchFamily="18" charset="0"/>
                        <a:ea typeface="Calibri" panose="020F0502020204030204" pitchFamily="34" charset="0"/>
                        <a:cs typeface="David" panose="020E0502060401010101" pitchFamily="34" charset="-79"/>
                      </a:rPr>
                      <m:t>𝑋𝑓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𝜂</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𝑠</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𝑡</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𝑥𝑛𝑥</m:t>
                        </m:r>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output, an array of the resulting coefficients of the X-Ray transform over the appropriate set of lines :</a:t>
                </a:r>
              </a:p>
              <a:p>
                <a:pPr marL="742950" lvl="1" indent="-285750" algn="just">
                  <a:lnSpc>
                    <a:spcPct val="150000"/>
                  </a:lnSpc>
                  <a:spcAft>
                    <a:spcPts val="20"/>
                  </a:spcAft>
                  <a:buFont typeface="Symbol" panose="05050102010706020507" pitchFamily="18" charset="2"/>
                  <a:buChar char=""/>
                </a:pP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𝜂</m:t>
                    </m:r>
                  </m:oMath>
                </a14:m>
                <a:r>
                  <a:rPr lang="en-US" sz="1200" dirty="0">
                    <a:effectLst/>
                    <a:latin typeface="David" panose="020E0502060401010101" pitchFamily="34" charset="-79"/>
                    <a:ea typeface="Times New Roman" panose="02020603050405020304" pitchFamily="18" charset="0"/>
                    <a:cs typeface="David" panose="020E0502060401010101" pitchFamily="34" charset="-79"/>
                  </a:rPr>
                  <a:t> - The index for the line-family (</a:t>
                </a:r>
                <a:r>
                  <a:rPr lang="en-US" sz="1200" i="1" dirty="0">
                    <a:effectLst/>
                    <a:latin typeface="David" panose="020E0502060401010101" pitchFamily="34" charset="-79"/>
                    <a:ea typeface="Times New Roman" panose="02020603050405020304" pitchFamily="18" charset="0"/>
                    <a:cs typeface="David" panose="020E0502060401010101" pitchFamily="34" charset="-79"/>
                  </a:rPr>
                  <a:t>X</a:t>
                </a:r>
                <a:r>
                  <a:rPr lang="en-US" sz="1200" dirty="0">
                    <a:effectLst/>
                    <a:latin typeface="David" panose="020E0502060401010101" pitchFamily="34" charset="-79"/>
                    <a:ea typeface="Times New Roman" panose="02020603050405020304" pitchFamily="18" charset="0"/>
                    <a:cs typeface="David" panose="020E0502060401010101" pitchFamily="34" charset="-79"/>
                  </a:rPr>
                  <a:t> or </a:t>
                </a:r>
                <a:r>
                  <a:rPr lang="en-US" sz="1200" i="1" dirty="0">
                    <a:effectLst/>
                    <a:latin typeface="David" panose="020E0502060401010101" pitchFamily="34" charset="-79"/>
                    <a:ea typeface="Times New Roman" panose="02020603050405020304" pitchFamily="18" charset="0"/>
                    <a:cs typeface="David" panose="020E0502060401010101" pitchFamily="34" charset="-79"/>
                  </a:rPr>
                  <a:t>Y</a:t>
                </a:r>
                <a:r>
                  <a:rPr lang="en-US" sz="1200" dirty="0">
                    <a:effectLst/>
                    <a:latin typeface="David" panose="020E0502060401010101" pitchFamily="34" charset="-79"/>
                    <a:ea typeface="Times New Roman" panose="02020603050405020304" pitchFamily="18" charset="0"/>
                    <a:cs typeface="David" panose="020E0502060401010101" pitchFamily="34" charset="-79"/>
                  </a:rPr>
                  <a:t>-driven).</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s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slope index.</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t</a:t>
                </a:r>
                <a:r>
                  <a:rPr lang="en-US" sz="1200" i="1" baseline="-25000" dirty="0">
                    <a:effectLst/>
                    <a:latin typeface="David" panose="020E0502060401010101" pitchFamily="34" charset="-79"/>
                    <a:ea typeface="Times New Roman" panose="02020603050405020304" pitchFamily="18" charset="0"/>
                    <a:cs typeface="David" panose="020E0502060401010101" pitchFamily="34" charset="-79"/>
                  </a:rPr>
                  <a:t>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intercept index. </a:t>
                </a:r>
              </a:p>
              <a:p>
                <a:pPr marL="342900" lvl="0" indent="-342900" algn="just">
                  <a:lnSpc>
                    <a:spcPct val="150000"/>
                  </a:lnSpc>
                  <a:spcAft>
                    <a:spcPts val="2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𝛹</m:t>
                        </m:r>
                      </m:e>
                      <m:sup>
                        <m:r>
                          <a:rPr lang="en-US" sz="1200" i="1">
                            <a:effectLst/>
                            <a:latin typeface="Cambria Math" panose="02040503050406030204" pitchFamily="18" charset="0"/>
                            <a:ea typeface="Calibri" panose="020F0502020204030204" pitchFamily="34" charset="0"/>
                            <a:cs typeface="David" panose="020E0502060401010101" pitchFamily="34" charset="-79"/>
                          </a:rPr>
                          <m:t>𝑠</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The line fragments array for the line with slope </a:t>
                </a:r>
                <a:r>
                  <a:rPr lang="en-US" sz="1200" i="1" dirty="0">
                    <a:effectLst/>
                    <a:latin typeface="Cambria Math" panose="02040503050406030204" pitchFamily="18" charset="0"/>
                    <a:ea typeface="Calibri" panose="020F0502020204030204" pitchFamily="34" charset="0"/>
                    <a:cs typeface="David" panose="020E0502060401010101" pitchFamily="34" charset="-79"/>
                  </a:rPr>
                  <a:t>s.</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20"/>
                  </a:spcAft>
                  <a:buFont typeface="David" panose="020E0502060401010101" pitchFamily="34" charset="-79"/>
                  <a:buChar char="-"/>
                </a:pPr>
                <a14:m>
                  <m:oMath xmlns:m="http://schemas.openxmlformats.org/officeDocument/2006/math">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𝑓</m:t>
                        </m:r>
                      </m:e>
                    </m:acc>
                    <m:r>
                      <a:rPr lang="en-US" sz="1200" i="1">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𝐸</m:t>
                    </m:r>
                    <m:r>
                      <a:rPr lang="en-US" sz="1200" i="1">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 </a:t>
                </a:r>
                <a:r>
                  <a:rPr lang="en-US" sz="1200" dirty="0">
                    <a:effectLst/>
                    <a:latin typeface="David" panose="020E0502060401010101" pitchFamily="34" charset="-79"/>
                    <a:ea typeface="Calibri" panose="020F0502020204030204" pitchFamily="34" charset="0"/>
                    <a:cs typeface="David" panose="020E0502060401010101" pitchFamily="34" charset="-79"/>
                  </a:rPr>
                  <a:t>The operator of the extension </a:t>
                </a:r>
                <a:r>
                  <a:rPr lang="en-US" sz="1200" i="1" dirty="0">
                    <a:effectLst/>
                    <a:latin typeface="David" panose="020E0502060401010101" pitchFamily="34" charset="-79"/>
                    <a:ea typeface="Calibri" panose="020F0502020204030204" pitchFamily="34" charset="0"/>
                    <a:cs typeface="David" panose="020E0502060401010101" pitchFamily="34" charset="-79"/>
                  </a:rPr>
                  <a:t>E</a:t>
                </a:r>
                <a:r>
                  <a:rPr lang="en-US" sz="1200" dirty="0">
                    <a:effectLst/>
                    <a:latin typeface="David" panose="020E0502060401010101" pitchFamily="34" charset="-79"/>
                    <a:ea typeface="Calibri" panose="020F0502020204030204" pitchFamily="34" charset="0"/>
                    <a:cs typeface="David" panose="020E0502060401010101" pitchFamily="34" charset="-79"/>
                  </a:rPr>
                  <a:t>, padding an array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tall to be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tall by adding extra rows of zeros symmetrically above and below the input argument</a:t>
                </a:r>
                <a:r>
                  <a:rPr lang="en-US" sz="1200" dirty="0">
                    <a:effectLst/>
                    <a:latin typeface="Cambria Math" panose="02040503050406030204" pitchFamily="18" charset="0"/>
                    <a:ea typeface="Calibri" panose="020F0502020204030204" pitchFamily="34" charset="0"/>
                    <a:cs typeface="David" panose="020E0502060401010101" pitchFamily="34" charset="-79"/>
                  </a:rPr>
                  <a:t>.</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David" panose="020E0502060401010101" pitchFamily="34" charset="-79"/>
                    <a:ea typeface="Calibri" panose="020F0502020204030204" pitchFamily="34" charset="0"/>
                    <a:cs typeface="David" panose="020E0502060401010101" pitchFamily="34" charset="-79"/>
                  </a:rPr>
                  <a:t>The trimmed shift operator (non-circular) over vectors of size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Given any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𝑣</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r>
                      <a:rPr lang="en-US" sz="1200" i="1">
                        <a:effectLst/>
                        <a:latin typeface="Cambria Math" panose="02040503050406030204" pitchFamily="18" charset="0"/>
                        <a:ea typeface="Calibri" panose="020F0502020204030204" pitchFamily="34" charset="0"/>
                        <a:cs typeface="David" panose="020E0502060401010101" pitchFamily="34" charset="-79"/>
                      </a:rPr>
                      <m:t>𝑣</m:t>
                    </m:r>
                  </m:oMath>
                </a14:m>
                <a:r>
                  <a:rPr lang="en-US" sz="1200" dirty="0">
                    <a:effectLst/>
                    <a:latin typeface="David" panose="020E0502060401010101" pitchFamily="34" charset="-79"/>
                    <a:ea typeface="Calibri" panose="020F0502020204030204" pitchFamily="34" charset="0"/>
                    <a:cs typeface="David" panose="020E0502060401010101" pitchFamily="34" charset="-79"/>
                  </a:rPr>
                  <a:t> for any integer </a:t>
                </a:r>
                <a:r>
                  <a:rPr lang="en-US" sz="1200" i="1" dirty="0">
                    <a:effectLst/>
                    <a:latin typeface="David" panose="020E0502060401010101" pitchFamily="34" charset="-79"/>
                    <a:ea typeface="Calibri" panose="020F0502020204030204" pitchFamily="34" charset="0"/>
                    <a:cs typeface="David" panose="020E0502060401010101" pitchFamily="34" charset="-79"/>
                  </a:rPr>
                  <a:t>d </a:t>
                </a:r>
                <a:r>
                  <a:rPr lang="en-US" sz="1200" dirty="0">
                    <a:effectLst/>
                    <a:latin typeface="David" panose="020E0502060401010101" pitchFamily="34" charset="-79"/>
                    <a:ea typeface="Calibri" panose="020F0502020204030204" pitchFamily="34" charset="0"/>
                    <a:cs typeface="David" panose="020E0502060401010101" pitchFamily="34" charset="-79"/>
                  </a:rPr>
                  <a:t>is a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𝑤</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where an </a:t>
                </a:r>
                <a:r>
                  <a:rPr lang="en-US" sz="1200" dirty="0" err="1">
                    <a:effectLst/>
                    <a:latin typeface="David" panose="020E0502060401010101" pitchFamily="34" charset="-79"/>
                    <a:ea typeface="Calibri" panose="020F0502020204030204" pitchFamily="34" charset="0"/>
                    <a:cs typeface="David" panose="020E0502060401010101" pitchFamily="34" charset="-79"/>
                  </a:rPr>
                  <a:t>i-th</a:t>
                </a:r>
                <a:r>
                  <a:rPr lang="en-US" sz="1200" dirty="0">
                    <a:effectLst/>
                    <a:latin typeface="David" panose="020E0502060401010101" pitchFamily="34" charset="-79"/>
                    <a:ea typeface="Calibri" panose="020F0502020204030204" pitchFamily="34" charset="0"/>
                    <a:cs typeface="David" panose="020E0502060401010101" pitchFamily="34" charset="-79"/>
                  </a:rPr>
                  <a:t> element in </a:t>
                </a:r>
                <a:r>
                  <a:rPr lang="en-US" sz="1200" i="1" dirty="0">
                    <a:effectLst/>
                    <a:latin typeface="David" panose="020E0502060401010101" pitchFamily="34" charset="-79"/>
                    <a:ea typeface="Calibri" panose="020F0502020204030204" pitchFamily="34" charset="0"/>
                    <a:cs typeface="David" panose="020E0502060401010101" pitchFamily="34" charset="-79"/>
                  </a:rPr>
                  <a:t>v</a:t>
                </a:r>
                <a:r>
                  <a:rPr lang="en-US" sz="1200" dirty="0">
                    <a:effectLst/>
                    <a:latin typeface="David" panose="020E0502060401010101" pitchFamily="34" charset="-79"/>
                    <a:ea typeface="Calibri" panose="020F0502020204030204" pitchFamily="34" charset="0"/>
                    <a:cs typeface="David" panose="020E0502060401010101" pitchFamily="34" charset="-79"/>
                  </a:rPr>
                  <a:t> is identical to the element at the position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in </a:t>
                </a:r>
                <a:r>
                  <a:rPr lang="en-US" sz="1200" i="1" dirty="0">
                    <a:effectLst/>
                    <a:latin typeface="David" panose="020E0502060401010101" pitchFamily="34" charset="-79"/>
                    <a:ea typeface="Calibri" panose="020F0502020204030204" pitchFamily="34" charset="0"/>
                    <a:cs typeface="David" panose="020E0502060401010101" pitchFamily="34" charset="-79"/>
                  </a:rPr>
                  <a:t>w</a:t>
                </a:r>
                <a:r>
                  <a:rPr lang="en-US" sz="1200" dirty="0">
                    <a:effectLst/>
                    <a:latin typeface="David" panose="020E0502060401010101" pitchFamily="34" charset="-79"/>
                    <a:ea typeface="Calibri" panose="020F0502020204030204" pitchFamily="34" charset="0"/>
                    <a:cs typeface="David" panose="020E0502060401010101" pitchFamily="34" charset="-79"/>
                  </a:rPr>
                  <a:t> or zero if the index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3133165"/>
              </a:xfrm>
              <a:prstGeom prst="rect">
                <a:avLst/>
              </a:prstGeom>
              <a:blipFill>
                <a:blip r:embed="rId4"/>
                <a:stretch>
                  <a:fillRect b="-389"/>
                </a:stretch>
              </a:blipFill>
            </p:spPr>
            <p:txBody>
              <a:bodyPr/>
              <a:lstStyle/>
              <a:p>
                <a:r>
                  <a:rPr lang="en-US">
                    <a:noFill/>
                  </a:rPr>
                  <a:t> </a:t>
                </a:r>
              </a:p>
            </p:txBody>
          </p:sp>
        </mc:Fallback>
      </mc:AlternateContent>
    </p:spTree>
    <p:extLst>
      <p:ext uri="{BB962C8B-B14F-4D97-AF65-F5344CB8AC3E}">
        <p14:creationId xmlns:p14="http://schemas.microsoft.com/office/powerpoint/2010/main" val="356518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a:extLst>
              <a:ext uri="{FF2B5EF4-FFF2-40B4-BE49-F238E27FC236}">
                <a16:creationId xmlns:a16="http://schemas.microsoft.com/office/drawing/2014/main" id="{19D6EC3D-1062-49DE-97EE-3B9AF0351185}"/>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43" name="Content Placeholder 2">
            <a:extLst>
              <a:ext uri="{FF2B5EF4-FFF2-40B4-BE49-F238E27FC236}">
                <a16:creationId xmlns:a16="http://schemas.microsoft.com/office/drawing/2014/main" id="{2FB1CC7F-045B-4A9A-8E5D-F264120A4E8E}"/>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grpSp>
        <p:nvGrpSpPr>
          <p:cNvPr id="44" name="Canvas 39947">
            <a:extLst>
              <a:ext uri="{FF2B5EF4-FFF2-40B4-BE49-F238E27FC236}">
                <a16:creationId xmlns:a16="http://schemas.microsoft.com/office/drawing/2014/main" id="{EDA155DE-C50B-4468-9ED0-8AFC039DBBBD}"/>
              </a:ext>
            </a:extLst>
          </p:cNvPr>
          <p:cNvGrpSpPr/>
          <p:nvPr/>
        </p:nvGrpSpPr>
        <p:grpSpPr>
          <a:xfrm>
            <a:off x="2917670" y="1849437"/>
            <a:ext cx="6762357" cy="2239087"/>
            <a:chOff x="0" y="0"/>
            <a:chExt cx="5852160" cy="1678893"/>
          </a:xfrm>
        </p:grpSpPr>
        <p:sp>
          <p:nvSpPr>
            <p:cNvPr id="45" name="Rectangle 44">
              <a:extLst>
                <a:ext uri="{FF2B5EF4-FFF2-40B4-BE49-F238E27FC236}">
                  <a16:creationId xmlns:a16="http://schemas.microsoft.com/office/drawing/2014/main" id="{B91D84DB-58C3-416B-8FFC-FA205C759613}"/>
                </a:ext>
              </a:extLst>
            </p:cNvPr>
            <p:cNvSpPr/>
            <p:nvPr/>
          </p:nvSpPr>
          <p:spPr>
            <a:xfrm>
              <a:off x="0" y="0"/>
              <a:ext cx="5852160" cy="1678305"/>
            </a:xfrm>
            <a:prstGeom prst="rect">
              <a:avLst/>
            </a:prstGeom>
            <a:noFill/>
            <a:ln>
              <a:noFill/>
            </a:ln>
          </p:spPr>
        </p:sp>
        <p:sp>
          <p:nvSpPr>
            <p:cNvPr id="46" name="AutoShape 16">
              <a:extLst>
                <a:ext uri="{FF2B5EF4-FFF2-40B4-BE49-F238E27FC236}">
                  <a16:creationId xmlns:a16="http://schemas.microsoft.com/office/drawing/2014/main" id="{6F3A74B7-501F-416D-959C-2E1A2D9E7088}"/>
                </a:ext>
              </a:extLst>
            </p:cNvPr>
            <p:cNvSpPr>
              <a:spLocks/>
            </p:cNvSpPr>
            <p:nvPr/>
          </p:nvSpPr>
          <p:spPr bwMode="auto">
            <a:xfrm rot="16200000">
              <a:off x="1297820" y="34106"/>
              <a:ext cx="269875" cy="67215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7" name="AutoShape 17">
              <a:extLst>
                <a:ext uri="{FF2B5EF4-FFF2-40B4-BE49-F238E27FC236}">
                  <a16:creationId xmlns:a16="http://schemas.microsoft.com/office/drawing/2014/main" id="{58CBF35C-D8B9-4737-91EA-458BD77DE3BE}"/>
                </a:ext>
              </a:extLst>
            </p:cNvPr>
            <p:cNvSpPr>
              <a:spLocks/>
            </p:cNvSpPr>
            <p:nvPr/>
          </p:nvSpPr>
          <p:spPr bwMode="auto">
            <a:xfrm rot="16200000">
              <a:off x="1969651" y="-277646"/>
              <a:ext cx="269875" cy="2015813"/>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8" name="AutoShape 16">
              <a:extLst>
                <a:ext uri="{FF2B5EF4-FFF2-40B4-BE49-F238E27FC236}">
                  <a16:creationId xmlns:a16="http://schemas.microsoft.com/office/drawing/2014/main" id="{4255269B-DEF4-4F66-BF36-A873F2583E5B}"/>
                </a:ext>
              </a:extLst>
            </p:cNvPr>
            <p:cNvSpPr>
              <a:spLocks/>
            </p:cNvSpPr>
            <p:nvPr/>
          </p:nvSpPr>
          <p:spPr bwMode="auto">
            <a:xfrm rot="16200000">
              <a:off x="1215405" y="831233"/>
              <a:ext cx="269875" cy="50732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9" name="AutoShape 16">
              <a:extLst>
                <a:ext uri="{FF2B5EF4-FFF2-40B4-BE49-F238E27FC236}">
                  <a16:creationId xmlns:a16="http://schemas.microsoft.com/office/drawing/2014/main" id="{051F55B8-DD98-49BD-93D5-F210FDAF5282}"/>
                </a:ext>
              </a:extLst>
            </p:cNvPr>
            <p:cNvSpPr>
              <a:spLocks/>
            </p:cNvSpPr>
            <p:nvPr/>
          </p:nvSpPr>
          <p:spPr bwMode="auto">
            <a:xfrm rot="16200000">
              <a:off x="1969811" y="34266"/>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0" name="AutoShape 16">
              <a:extLst>
                <a:ext uri="{FF2B5EF4-FFF2-40B4-BE49-F238E27FC236}">
                  <a16:creationId xmlns:a16="http://schemas.microsoft.com/office/drawing/2014/main" id="{F17EF654-2058-4BB5-ACC7-4A632C5BC8A1}"/>
                </a:ext>
              </a:extLst>
            </p:cNvPr>
            <p:cNvSpPr>
              <a:spLocks/>
            </p:cNvSpPr>
            <p:nvPr/>
          </p:nvSpPr>
          <p:spPr bwMode="auto">
            <a:xfrm rot="16200000">
              <a:off x="2641642"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1" name="AutoShape 16">
              <a:extLst>
                <a:ext uri="{FF2B5EF4-FFF2-40B4-BE49-F238E27FC236}">
                  <a16:creationId xmlns:a16="http://schemas.microsoft.com/office/drawing/2014/main" id="{0EA486D5-A687-43A7-8B3D-7DBEF75E9A31}"/>
                </a:ext>
              </a:extLst>
            </p:cNvPr>
            <p:cNvSpPr>
              <a:spLocks/>
            </p:cNvSpPr>
            <p:nvPr/>
          </p:nvSpPr>
          <p:spPr bwMode="auto">
            <a:xfrm rot="16200000">
              <a:off x="3313473"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2" name="AutoShape 16">
              <a:extLst>
                <a:ext uri="{FF2B5EF4-FFF2-40B4-BE49-F238E27FC236}">
                  <a16:creationId xmlns:a16="http://schemas.microsoft.com/office/drawing/2014/main" id="{B0AC29AF-5383-4531-9314-3A63A1BCBD62}"/>
                </a:ext>
              </a:extLst>
            </p:cNvPr>
            <p:cNvSpPr>
              <a:spLocks/>
            </p:cNvSpPr>
            <p:nvPr/>
          </p:nvSpPr>
          <p:spPr bwMode="auto">
            <a:xfrm rot="16200000">
              <a:off x="3985304" y="34267"/>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3" name="AutoShape 16">
              <a:extLst>
                <a:ext uri="{FF2B5EF4-FFF2-40B4-BE49-F238E27FC236}">
                  <a16:creationId xmlns:a16="http://schemas.microsoft.com/office/drawing/2014/main" id="{2AD05712-0EFC-4CA9-8CDD-149AEF9DDFB3}"/>
                </a:ext>
              </a:extLst>
            </p:cNvPr>
            <p:cNvSpPr>
              <a:spLocks/>
            </p:cNvSpPr>
            <p:nvPr/>
          </p:nvSpPr>
          <p:spPr bwMode="auto">
            <a:xfrm rot="16200000">
              <a:off x="4657135"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4" name="AutoShape 17">
              <a:extLst>
                <a:ext uri="{FF2B5EF4-FFF2-40B4-BE49-F238E27FC236}">
                  <a16:creationId xmlns:a16="http://schemas.microsoft.com/office/drawing/2014/main" id="{A4B8BDF2-D089-4446-909D-A5E605854BCF}"/>
                </a:ext>
              </a:extLst>
            </p:cNvPr>
            <p:cNvSpPr>
              <a:spLocks/>
            </p:cNvSpPr>
            <p:nvPr/>
          </p:nvSpPr>
          <p:spPr bwMode="auto">
            <a:xfrm rot="16200000">
              <a:off x="3985308" y="-277485"/>
              <a:ext cx="269875" cy="201549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5" name="AutoShape 16">
              <a:extLst>
                <a:ext uri="{FF2B5EF4-FFF2-40B4-BE49-F238E27FC236}">
                  <a16:creationId xmlns:a16="http://schemas.microsoft.com/office/drawing/2014/main" id="{DF73C83D-8E98-472D-8FD0-2A9121832795}"/>
                </a:ext>
              </a:extLst>
            </p:cNvPr>
            <p:cNvSpPr>
              <a:spLocks/>
            </p:cNvSpPr>
            <p:nvPr/>
          </p:nvSpPr>
          <p:spPr bwMode="auto">
            <a:xfrm rot="16200000">
              <a:off x="1722431" y="831529"/>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6" name="AutoShape 16">
              <a:extLst>
                <a:ext uri="{FF2B5EF4-FFF2-40B4-BE49-F238E27FC236}">
                  <a16:creationId xmlns:a16="http://schemas.microsoft.com/office/drawing/2014/main" id="{1DC02D2F-34CE-4D36-8775-601B3CE9C2D3}"/>
                </a:ext>
              </a:extLst>
            </p:cNvPr>
            <p:cNvSpPr>
              <a:spLocks/>
            </p:cNvSpPr>
            <p:nvPr/>
          </p:nvSpPr>
          <p:spPr bwMode="auto">
            <a:xfrm rot="16200000">
              <a:off x="2229162"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7" name="AutoShape 16">
              <a:extLst>
                <a:ext uri="{FF2B5EF4-FFF2-40B4-BE49-F238E27FC236}">
                  <a16:creationId xmlns:a16="http://schemas.microsoft.com/office/drawing/2014/main" id="{2ACE3FE0-B9CC-4C28-AE47-24374B6A0491}"/>
                </a:ext>
              </a:extLst>
            </p:cNvPr>
            <p:cNvSpPr>
              <a:spLocks/>
            </p:cNvSpPr>
            <p:nvPr/>
          </p:nvSpPr>
          <p:spPr bwMode="auto">
            <a:xfrm rot="16200000">
              <a:off x="2735893"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8" name="AutoShape 16">
              <a:extLst>
                <a:ext uri="{FF2B5EF4-FFF2-40B4-BE49-F238E27FC236}">
                  <a16:creationId xmlns:a16="http://schemas.microsoft.com/office/drawing/2014/main" id="{711AFF93-4B57-49A5-8F8E-FA4CD230AE29}"/>
                </a:ext>
              </a:extLst>
            </p:cNvPr>
            <p:cNvSpPr>
              <a:spLocks/>
            </p:cNvSpPr>
            <p:nvPr/>
          </p:nvSpPr>
          <p:spPr bwMode="auto">
            <a:xfrm rot="16200000">
              <a:off x="3242624"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9" name="AutoShape 16">
              <a:extLst>
                <a:ext uri="{FF2B5EF4-FFF2-40B4-BE49-F238E27FC236}">
                  <a16:creationId xmlns:a16="http://schemas.microsoft.com/office/drawing/2014/main" id="{754230A5-AF20-4E28-8907-43ABC5FF1BC1}"/>
                </a:ext>
              </a:extLst>
            </p:cNvPr>
            <p:cNvSpPr>
              <a:spLocks/>
            </p:cNvSpPr>
            <p:nvPr/>
          </p:nvSpPr>
          <p:spPr bwMode="auto">
            <a:xfrm rot="16200000">
              <a:off x="3749355"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0" name="AutoShape 16">
              <a:extLst>
                <a:ext uri="{FF2B5EF4-FFF2-40B4-BE49-F238E27FC236}">
                  <a16:creationId xmlns:a16="http://schemas.microsoft.com/office/drawing/2014/main" id="{AED60C0C-78EE-43C3-BAA2-292F81BC1E23}"/>
                </a:ext>
              </a:extLst>
            </p:cNvPr>
            <p:cNvSpPr>
              <a:spLocks/>
            </p:cNvSpPr>
            <p:nvPr/>
          </p:nvSpPr>
          <p:spPr bwMode="auto">
            <a:xfrm rot="16200000">
              <a:off x="4256086" y="831530"/>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1" name="AutoShape 16">
              <a:extLst>
                <a:ext uri="{FF2B5EF4-FFF2-40B4-BE49-F238E27FC236}">
                  <a16:creationId xmlns:a16="http://schemas.microsoft.com/office/drawing/2014/main" id="{B7CD9639-37C3-4CA6-8601-E8BC686E5739}"/>
                </a:ext>
              </a:extLst>
            </p:cNvPr>
            <p:cNvSpPr>
              <a:spLocks/>
            </p:cNvSpPr>
            <p:nvPr/>
          </p:nvSpPr>
          <p:spPr bwMode="auto">
            <a:xfrm rot="16200000">
              <a:off x="4762817"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cxnSp>
          <p:nvCxnSpPr>
            <p:cNvPr id="62" name="Straight Connector 61">
              <a:extLst>
                <a:ext uri="{FF2B5EF4-FFF2-40B4-BE49-F238E27FC236}">
                  <a16:creationId xmlns:a16="http://schemas.microsoft.com/office/drawing/2014/main" id="{DB966D2A-CDC1-4022-B3A6-193133089B92}"/>
                </a:ext>
              </a:extLst>
            </p:cNvPr>
            <p:cNvCxnSpPr/>
            <p:nvPr/>
          </p:nvCxnSpPr>
          <p:spPr>
            <a:xfrm>
              <a:off x="1096682" y="1531620"/>
              <a:ext cx="4031306"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CD31BE-109D-4DC8-B686-773A58FBF360}"/>
                </a:ext>
              </a:extLst>
            </p:cNvPr>
            <p:cNvCxnSpPr/>
            <p:nvPr/>
          </p:nvCxnSpPr>
          <p:spPr>
            <a:xfrm>
              <a:off x="1096682"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670E392-FC37-4229-BF14-9E454BE899EE}"/>
                </a:ext>
              </a:extLst>
            </p:cNvPr>
            <p:cNvCxnSpPr/>
            <p:nvPr/>
          </p:nvCxnSpPr>
          <p:spPr>
            <a:xfrm>
              <a:off x="1604003" y="1348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59D98C-B55D-4C0C-9DF9-1BBE7717C673}"/>
                </a:ext>
              </a:extLst>
            </p:cNvPr>
            <p:cNvCxnSpPr/>
            <p:nvPr/>
          </p:nvCxnSpPr>
          <p:spPr>
            <a:xfrm>
              <a:off x="1785003"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2AF4E0-CE2F-47D4-AECE-6ED339D2B898}"/>
                </a:ext>
              </a:extLst>
            </p:cNvPr>
            <p:cNvCxnSpPr/>
            <p:nvPr/>
          </p:nvCxnSpPr>
          <p:spPr>
            <a:xfrm>
              <a:off x="2110734" y="1327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C5D8F33-1869-41F7-B0F3-BE58A6374D57}"/>
                </a:ext>
              </a:extLst>
            </p:cNvPr>
            <p:cNvCxnSpPr/>
            <p:nvPr/>
          </p:nvCxnSpPr>
          <p:spPr>
            <a:xfrm>
              <a:off x="2437450" y="142680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2E1B2CFA-1368-4BF8-9F65-33C2BD4F538B}"/>
                </a:ext>
              </a:extLst>
            </p:cNvPr>
            <p:cNvCxnSpPr/>
            <p:nvPr/>
          </p:nvCxnSpPr>
          <p:spPr>
            <a:xfrm>
              <a:off x="2617465" y="134903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674DB95-F9F9-44FE-9327-79831AC0CB12}"/>
                </a:ext>
              </a:extLst>
            </p:cNvPr>
            <p:cNvCxnSpPr/>
            <p:nvPr/>
          </p:nvCxnSpPr>
          <p:spPr>
            <a:xfrm>
              <a:off x="3112495"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604FBD9-58F2-4179-8636-D438755F4154}"/>
                </a:ext>
              </a:extLst>
            </p:cNvPr>
            <p:cNvCxnSpPr/>
            <p:nvPr/>
          </p:nvCxnSpPr>
          <p:spPr>
            <a:xfrm>
              <a:off x="3630927" y="13613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E3ED9BD-9D7A-45C4-93C8-C572FE20465E}"/>
                </a:ext>
              </a:extLst>
            </p:cNvPr>
            <p:cNvCxnSpPr/>
            <p:nvPr/>
          </p:nvCxnSpPr>
          <p:spPr>
            <a:xfrm>
              <a:off x="3800496" y="142968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0C5C532-001A-44A8-89AC-829B449D8949}"/>
                </a:ext>
              </a:extLst>
            </p:cNvPr>
            <p:cNvCxnSpPr/>
            <p:nvPr/>
          </p:nvCxnSpPr>
          <p:spPr>
            <a:xfrm>
              <a:off x="4137658" y="136715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1E50352-3322-49AB-8A0B-4328BB3CCAC6}"/>
                </a:ext>
              </a:extLst>
            </p:cNvPr>
            <p:cNvCxnSpPr/>
            <p:nvPr/>
          </p:nvCxnSpPr>
          <p:spPr>
            <a:xfrm>
              <a:off x="4456157" y="1426505"/>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A886AF0-4BEC-4D6E-98A9-0F3F444DBAA8}"/>
                </a:ext>
              </a:extLst>
            </p:cNvPr>
            <p:cNvCxnSpPr/>
            <p:nvPr/>
          </p:nvCxnSpPr>
          <p:spPr>
            <a:xfrm>
              <a:off x="4644389" y="13718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16855CC8-AB85-4FD3-95D2-2860502B365A}"/>
                </a:ext>
              </a:extLst>
            </p:cNvPr>
            <p:cNvCxnSpPr/>
            <p:nvPr/>
          </p:nvCxnSpPr>
          <p:spPr>
            <a:xfrm>
              <a:off x="5127988" y="1423330"/>
              <a:ext cx="0" cy="18288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 Box 2">
                  <a:extLst>
                    <a:ext uri="{FF2B5EF4-FFF2-40B4-BE49-F238E27FC236}">
                      <a16:creationId xmlns:a16="http://schemas.microsoft.com/office/drawing/2014/main" id="{F95863FD-EF3B-4178-B6CF-6A617BA3A0E1}"/>
                    </a:ext>
                  </a:extLst>
                </p:cNvPr>
                <p:cNvSpPr txBox="1">
                  <a:spLocks noChangeArrowheads="1"/>
                </p:cNvSpPr>
                <p:nvPr/>
              </p:nvSpPr>
              <p:spPr bwMode="auto">
                <a:xfrm>
                  <a:off x="395642" y="200318"/>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𝒛</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𝟔</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6" name="Text Box 2">
                  <a:extLst>
                    <a:ext uri="{FF2B5EF4-FFF2-40B4-BE49-F238E27FC236}">
                      <a16:creationId xmlns:a16="http://schemas.microsoft.com/office/drawing/2014/main" id="{F95863FD-EF3B-4178-B6CF-6A617BA3A0E1}"/>
                    </a:ext>
                  </a:extLst>
                </p:cNvPr>
                <p:cNvSpPr txBox="1">
                  <a:spLocks noRot="1" noChangeAspect="1" noMove="1" noResize="1" noEditPoints="1" noAdjustHandles="1" noChangeArrowheads="1" noChangeShapeType="1" noTextEdit="1"/>
                </p:cNvSpPr>
                <p:nvPr/>
              </p:nvSpPr>
              <p:spPr bwMode="auto">
                <a:xfrm>
                  <a:off x="395642" y="200318"/>
                  <a:ext cx="701040" cy="304800"/>
                </a:xfrm>
                <a:prstGeom prst="rect">
                  <a:avLst/>
                </a:prstGeom>
                <a:blipFill>
                  <a:blip r:embed="rId3"/>
                  <a:stretch>
                    <a:fillRect t="-43284" r="-24060"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Box 2">
                  <a:extLst>
                    <a:ext uri="{FF2B5EF4-FFF2-40B4-BE49-F238E27FC236}">
                      <a16:creationId xmlns:a16="http://schemas.microsoft.com/office/drawing/2014/main" id="{A19D1F04-96E9-4C24-938F-EDDE75804746}"/>
                    </a:ext>
                  </a:extLst>
                </p:cNvPr>
                <p:cNvSpPr txBox="1">
                  <a:spLocks noChangeArrowheads="1"/>
                </p:cNvSpPr>
                <p:nvPr/>
              </p:nvSpPr>
              <p:spPr bwMode="auto">
                <a:xfrm>
                  <a:off x="395642" y="570216"/>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𝒚</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𝟐</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7" name="Text Box 2">
                  <a:extLst>
                    <a:ext uri="{FF2B5EF4-FFF2-40B4-BE49-F238E27FC236}">
                      <a16:creationId xmlns:a16="http://schemas.microsoft.com/office/drawing/2014/main" id="{A19D1F04-96E9-4C24-938F-EDDE75804746}"/>
                    </a:ext>
                  </a:extLst>
                </p:cNvPr>
                <p:cNvSpPr txBox="1">
                  <a:spLocks noRot="1" noChangeAspect="1" noMove="1" noResize="1" noEditPoints="1" noAdjustHandles="1" noChangeArrowheads="1" noChangeShapeType="1" noTextEdit="1"/>
                </p:cNvSpPr>
                <p:nvPr/>
              </p:nvSpPr>
              <p:spPr bwMode="auto">
                <a:xfrm>
                  <a:off x="395642" y="570216"/>
                  <a:ext cx="701040" cy="304800"/>
                </a:xfrm>
                <a:prstGeom prst="rect">
                  <a:avLst/>
                </a:prstGeom>
                <a:blipFill>
                  <a:blip r:embed="rId4"/>
                  <a:stretch>
                    <a:fillRect t="-43284" r="-24812"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 Box 2">
                  <a:extLst>
                    <a:ext uri="{FF2B5EF4-FFF2-40B4-BE49-F238E27FC236}">
                      <a16:creationId xmlns:a16="http://schemas.microsoft.com/office/drawing/2014/main" id="{5FADC844-2174-4512-99B4-62FE6D4312D0}"/>
                    </a:ext>
                  </a:extLst>
                </p:cNvPr>
                <p:cNvSpPr txBox="1">
                  <a:spLocks noChangeArrowheads="1"/>
                </p:cNvSpPr>
                <p:nvPr/>
              </p:nvSpPr>
              <p:spPr bwMode="auto">
                <a:xfrm>
                  <a:off x="395642" y="969937"/>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𝒙</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𝟖</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8" name="Text Box 2">
                  <a:extLst>
                    <a:ext uri="{FF2B5EF4-FFF2-40B4-BE49-F238E27FC236}">
                      <a16:creationId xmlns:a16="http://schemas.microsoft.com/office/drawing/2014/main" id="{5FADC844-2174-4512-99B4-62FE6D4312D0}"/>
                    </a:ext>
                  </a:extLst>
                </p:cNvPr>
                <p:cNvSpPr txBox="1">
                  <a:spLocks noRot="1" noChangeAspect="1" noMove="1" noResize="1" noEditPoints="1" noAdjustHandles="1" noChangeArrowheads="1" noChangeShapeType="1" noTextEdit="1"/>
                </p:cNvSpPr>
                <p:nvPr/>
              </p:nvSpPr>
              <p:spPr bwMode="auto">
                <a:xfrm>
                  <a:off x="395642" y="969937"/>
                  <a:ext cx="701040" cy="304800"/>
                </a:xfrm>
                <a:prstGeom prst="rect">
                  <a:avLst/>
                </a:prstGeom>
                <a:blipFill>
                  <a:blip r:embed="rId5"/>
                  <a:stretch>
                    <a:fillRect t="-43939" r="-24812" b="-803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 Box 2">
                  <a:extLst>
                    <a:ext uri="{FF2B5EF4-FFF2-40B4-BE49-F238E27FC236}">
                      <a16:creationId xmlns:a16="http://schemas.microsoft.com/office/drawing/2014/main" id="{DD94C23C-4BE0-4D48-B392-7959574CF8F7}"/>
                    </a:ext>
                  </a:extLst>
                </p:cNvPr>
                <p:cNvSpPr txBox="1">
                  <a:spLocks noChangeArrowheads="1"/>
                </p:cNvSpPr>
                <p:nvPr/>
              </p:nvSpPr>
              <p:spPr bwMode="auto">
                <a:xfrm>
                  <a:off x="395642"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9" name="Text Box 2">
                  <a:extLst>
                    <a:ext uri="{FF2B5EF4-FFF2-40B4-BE49-F238E27FC236}">
                      <a16:creationId xmlns:a16="http://schemas.microsoft.com/office/drawing/2014/main" id="{DD94C23C-4BE0-4D48-B392-7959574CF8F7}"/>
                    </a:ext>
                  </a:extLst>
                </p:cNvPr>
                <p:cNvSpPr txBox="1">
                  <a:spLocks noRot="1" noChangeAspect="1" noMove="1" noResize="1" noEditPoints="1" noAdjustHandles="1" noChangeArrowheads="1" noChangeShapeType="1" noTextEdit="1"/>
                </p:cNvSpPr>
                <p:nvPr/>
              </p:nvSpPr>
              <p:spPr bwMode="auto">
                <a:xfrm>
                  <a:off x="395642" y="1374093"/>
                  <a:ext cx="701040" cy="304800"/>
                </a:xfrm>
                <a:prstGeom prst="rect">
                  <a:avLst/>
                </a:prstGeom>
                <a:blipFill>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 Box 2">
                  <a:extLst>
                    <a:ext uri="{FF2B5EF4-FFF2-40B4-BE49-F238E27FC236}">
                      <a16:creationId xmlns:a16="http://schemas.microsoft.com/office/drawing/2014/main" id="{75C704FA-DAEE-41EC-A1DE-657F0D4B0DED}"/>
                    </a:ext>
                  </a:extLst>
                </p:cNvPr>
                <p:cNvSpPr txBox="1">
                  <a:spLocks noChangeArrowheads="1"/>
                </p:cNvSpPr>
                <p:nvPr/>
              </p:nvSpPr>
              <p:spPr bwMode="auto">
                <a:xfrm>
                  <a:off x="5151120"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0" name="Text Box 2">
                  <a:extLst>
                    <a:ext uri="{FF2B5EF4-FFF2-40B4-BE49-F238E27FC236}">
                      <a16:creationId xmlns:a16="http://schemas.microsoft.com/office/drawing/2014/main" id="{75C704FA-DAEE-41EC-A1DE-657F0D4B0DED}"/>
                    </a:ext>
                  </a:extLst>
                </p:cNvPr>
                <p:cNvSpPr txBox="1">
                  <a:spLocks noRot="1" noChangeAspect="1" noMove="1" noResize="1" noEditPoints="1" noAdjustHandles="1" noChangeArrowheads="1" noChangeShapeType="1" noTextEdit="1"/>
                </p:cNvSpPr>
                <p:nvPr/>
              </p:nvSpPr>
              <p:spPr bwMode="auto">
                <a:xfrm>
                  <a:off x="5151120" y="1374093"/>
                  <a:ext cx="701040" cy="304800"/>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E88ECDA9-86DA-456B-BD16-5B6C14C2AFC7}"/>
              </a:ext>
            </a:extLst>
          </p:cNvPr>
          <p:cNvPicPr>
            <a:picLocks noChangeAspect="1"/>
          </p:cNvPicPr>
          <p:nvPr/>
        </p:nvPicPr>
        <p:blipFill>
          <a:blip r:embed="rId8"/>
          <a:stretch>
            <a:fillRect/>
          </a:stretch>
        </p:blipFill>
        <p:spPr>
          <a:xfrm>
            <a:off x="2344043" y="4395553"/>
            <a:ext cx="7781925" cy="1885950"/>
          </a:xfrm>
          <a:prstGeom prst="rect">
            <a:avLst/>
          </a:prstGeom>
        </p:spPr>
      </p:pic>
      <p:sp>
        <p:nvSpPr>
          <p:cNvPr id="11" name="Rectangle 10">
            <a:extLst>
              <a:ext uri="{FF2B5EF4-FFF2-40B4-BE49-F238E27FC236}">
                <a16:creationId xmlns:a16="http://schemas.microsoft.com/office/drawing/2014/main" id="{2E99F789-3F3F-4FD6-9649-69F52B65C1BA}"/>
              </a:ext>
            </a:extLst>
          </p:cNvPr>
          <p:cNvSpPr/>
          <p:nvPr/>
        </p:nvSpPr>
        <p:spPr>
          <a:xfrm>
            <a:off x="679141" y="1510133"/>
            <a:ext cx="4001993" cy="369332"/>
          </a:xfrm>
          <a:prstGeom prst="rect">
            <a:avLst/>
          </a:prstGeom>
        </p:spPr>
        <p:txBody>
          <a:bodyPr wrap="none">
            <a:spAutoFit/>
          </a:bodyPr>
          <a:lstStyle/>
          <a:p>
            <a:r>
              <a:rPr lang="en-US" dirty="0">
                <a:hlinkClick r:id="rId9" action="ppaction://hlinksldjump"/>
              </a:rPr>
              <a:t>Merging</a:t>
            </a:r>
            <a:r>
              <a:rPr lang="en-US" dirty="0"/>
              <a:t> Series of Grid Intersections 3D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2" name="Picture 1">
            <a:extLst>
              <a:ext uri="{FF2B5EF4-FFF2-40B4-BE49-F238E27FC236}">
                <a16:creationId xmlns:a16="http://schemas.microsoft.com/office/drawing/2014/main" id="{AA096C1A-78CC-4CF5-9447-250223D8830C}"/>
              </a:ext>
            </a:extLst>
          </p:cNvPr>
          <p:cNvPicPr>
            <a:picLocks noChangeAspect="1"/>
          </p:cNvPicPr>
          <p:nvPr/>
        </p:nvPicPr>
        <p:blipFill>
          <a:blip r:embed="rId3"/>
          <a:stretch>
            <a:fillRect/>
          </a:stretch>
        </p:blipFill>
        <p:spPr>
          <a:xfrm>
            <a:off x="2975084" y="1498545"/>
            <a:ext cx="6515100" cy="5248275"/>
          </a:xfrm>
          <a:prstGeom prst="rect">
            <a:avLst/>
          </a:prstGeom>
        </p:spPr>
      </p:pic>
    </p:spTree>
    <p:extLst>
      <p:ext uri="{BB962C8B-B14F-4D97-AF65-F5344CB8AC3E}">
        <p14:creationId xmlns:p14="http://schemas.microsoft.com/office/powerpoint/2010/main" val="1844975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553597"/>
            <a:ext cx="9144000" cy="0"/>
          </a:xfrm>
          <a:prstGeom prst="line">
            <a:avLst/>
          </a:prstGeom>
          <a:noFill/>
          <a:ln w="9525">
            <a:solidFill>
              <a:schemeClr val="tx1"/>
            </a:solidFill>
            <a:prstDash val="dash"/>
            <a:round/>
            <a:headEnd/>
            <a:tailEnd/>
          </a:ln>
          <a:effectLst/>
        </p:spPr>
        <p:txBody>
          <a:bodyPr/>
          <a:lstStyle/>
          <a:p>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2703561"/>
              </a:xfrm>
              <a:prstGeom prst="rect">
                <a:avLst/>
              </a:prstGeom>
            </p:spPr>
            <p:txBody>
              <a:bodyPr wrap="square">
                <a:spAutoFit/>
              </a:bodyPr>
              <a:lstStyle/>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i="1">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𝑦</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𝑧</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𝑛𝑥𝑛𝑥𝑛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Input, a 3D voxel array.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𝜂</m:t>
                    </m:r>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3</m:t>
                        </m:r>
                        <m:r>
                          <a:rPr lang="en-US" sz="1200" i="1">
                            <a:latin typeface="Cambria Math" panose="02040503050406030204" pitchFamily="18" charset="0"/>
                            <a:ea typeface="Calibri" panose="020F0502020204030204" pitchFamily="34" charset="0"/>
                            <a:cs typeface="David" panose="020E0502060401010101" pitchFamily="34" charset="-79"/>
                          </a:rPr>
                          <m:t>𝑥𝑛𝑥𝑛𝑥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r>
                      <a:rPr lang="en-US" sz="1200" i="1">
                        <a:latin typeface="Cambria Math" panose="02040503050406030204" pitchFamily="18" charset="0"/>
                        <a:ea typeface="Calibri" panose="020F0502020204030204" pitchFamily="34" charset="0"/>
                        <a:cs typeface="David" panose="020E0502060401010101" pitchFamily="34" charset="-79"/>
                      </a:rPr>
                      <m:t>− </m:t>
                    </m:r>
                  </m:oMath>
                </a14:m>
                <a:r>
                  <a:rPr lang="en-US" sz="1200" i="1" dirty="0">
                    <a:latin typeface="Cambria Math" panose="02040503050406030204" pitchFamily="18" charset="0"/>
                    <a:ea typeface="Calibri" panose="020F0502020204030204" pitchFamily="34" charset="0"/>
                    <a:cs typeface="David" panose="020E0502060401010101" pitchFamily="34" charset="-79"/>
                  </a:rPr>
                  <a:t>The output, a 5D array of the resulting coefficients of the X-Ray, transforms over the appropriate set of lines:</a:t>
                </a:r>
              </a:p>
              <a:p>
                <a:pPr marL="628650" lvl="1" indent="-171450">
                  <a:buFont typeface="Wingdings" panose="05000000000000000000" pitchFamily="2" charset="2"/>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𝜂</m:t>
                    </m:r>
                  </m:oMath>
                </a14:m>
                <a:r>
                  <a:rPr lang="en-US" sz="1200" i="1" dirty="0">
                    <a:latin typeface="Cambria Math" panose="02040503050406030204" pitchFamily="18" charset="0"/>
                    <a:ea typeface="Calibri" panose="020F0502020204030204" pitchFamily="34" charset="0"/>
                    <a:cs typeface="David" panose="020E0502060401010101" pitchFamily="34" charset="-79"/>
                  </a:rPr>
                  <a:t> – The index for line-family (X, Y or Z-driven)</a:t>
                </a:r>
              </a:p>
              <a:p>
                <a:pPr marL="628650" lvl="1" indent="-171450">
                  <a:buFont typeface="Wingdings" panose="05000000000000000000" pitchFamily="2" charset="2"/>
                  <a:buChar char="§"/>
                </a:pPr>
                <a14:m>
                  <m:oMath xmlns:m="http://schemas.openxmlformats.org/officeDocument/2006/math">
                    <m:sSub>
                      <m:sSubPr>
                        <m:ctrlPr>
                          <a:rPr lang="en-US" sz="1200" i="1" smtClean="0">
                            <a:latin typeface="Cambria Math" panose="02040503050406030204" pitchFamily="18" charset="0"/>
                            <a:ea typeface="Calibri" panose="020F0502020204030204" pitchFamily="34" charset="0"/>
                            <a:cs typeface="David" panose="020E0502060401010101" pitchFamily="34" charset="-79"/>
                          </a:rPr>
                        </m:ctrlPr>
                      </m:sSubPr>
                      <m:e>
                        <m:r>
                          <a:rPr lang="en-US" sz="1200" b="0" i="1" smtClean="0">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 The pair of line slopes and the pair of line intercepts.</a:t>
                </a:r>
              </a:p>
              <a:p>
                <a:pPr lvl="1"/>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𝛹</m:t>
                        </m:r>
                      </m:e>
                      <m:sup>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Line fragments array for Z-driven lines with slopes </a:t>
                </a:r>
                <a14:m>
                  <m:oMath xmlns:m="http://schemas.openxmlformats.org/officeDocument/2006/math">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𝑟</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𝐸𝑓</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𝑐</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 </m:t>
                        </m:r>
                      </m:e>
                      <m:sup>
                        <m:r>
                          <a:rPr lang="en-US" sz="1200" i="1">
                            <a:latin typeface="Cambria Math" panose="02040503050406030204" pitchFamily="18" charset="0"/>
                            <a:ea typeface="Calibri" panose="020F0502020204030204" pitchFamily="34" charset="0"/>
                            <a:cs typeface="David" panose="020E0502060401010101" pitchFamily="34" charset="-79"/>
                          </a:rPr>
                          <m:t>′</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padded matrices of size n, by extra rows or columns of zeros, respectively.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trimmed shift operator (non-circular) over a matrix of size </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oMath>
                </a14:m>
                <a:r>
                  <a:rPr lang="en-US" sz="1200" i="1" dirty="0">
                    <a:latin typeface="Cambria Math" panose="02040503050406030204" pitchFamily="18" charset="0"/>
                    <a:ea typeface="Calibri" panose="020F0502020204030204" pitchFamily="34" charset="0"/>
                    <a:cs typeface="David" panose="020E0502060401010101" pitchFamily="34" charset="-79"/>
                  </a:rPr>
                  <a:t>. Given any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m:rPr>
                        <m:sty m:val="p"/>
                      </m:rPr>
                      <a:rPr lang="en-US" sz="1200" i="1">
                        <a:latin typeface="Cambria Math" panose="02040503050406030204" pitchFamily="18" charset="0"/>
                        <a:ea typeface="Calibri" panose="020F0502020204030204" pitchFamily="34" charset="0"/>
                        <a:cs typeface="David" panose="020E0502060401010101" pitchFamily="34" charset="-79"/>
                      </a:rPr>
                      <m:t>A</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r>
                      <a:rPr lang="en-US" sz="1200" i="1">
                        <a:latin typeface="Cambria Math" panose="02040503050406030204" pitchFamily="18" charset="0"/>
                        <a:ea typeface="Calibri" panose="020F0502020204030204" pitchFamily="34" charset="0"/>
                        <a:cs typeface="David" panose="020E0502060401010101" pitchFamily="34" charset="-79"/>
                      </a:rPr>
                      <m:t>𝐴</m:t>
                    </m:r>
                  </m:oMath>
                </a14:m>
                <a:r>
                  <a:rPr lang="en-US" sz="1200" i="1" dirty="0">
                    <a:latin typeface="Cambria Math" panose="02040503050406030204" pitchFamily="18" charset="0"/>
                    <a:ea typeface="Calibri" panose="020F0502020204030204" pitchFamily="34" charset="0"/>
                    <a:cs typeface="David" panose="020E0502060401010101" pitchFamily="34" charset="-79"/>
                  </a:rPr>
                  <a:t> for any integer d is a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𝐵</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where an </a:t>
                </a:r>
                <a:r>
                  <a:rPr lang="en-US" sz="1200" i="1" dirty="0" err="1">
                    <a:latin typeface="Cambria Math" panose="02040503050406030204" pitchFamily="18" charset="0"/>
                    <a:ea typeface="Calibri" panose="020F0502020204030204" pitchFamily="34" charset="0"/>
                    <a:cs typeface="David" panose="020E0502060401010101" pitchFamily="34" charset="-79"/>
                  </a:rPr>
                  <a:t>i-th</a:t>
                </a:r>
                <a:r>
                  <a:rPr lang="en-US" sz="1200" i="1" dirty="0">
                    <a:latin typeface="Cambria Math" panose="02040503050406030204" pitchFamily="18" charset="0"/>
                    <a:ea typeface="Calibri" panose="020F0502020204030204" pitchFamily="34" charset="0"/>
                    <a:cs typeface="David" panose="020E0502060401010101" pitchFamily="34" charset="-79"/>
                  </a:rPr>
                  <a:t> row in A is identical to the row at the position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in B or zero if the index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2703561"/>
              </a:xfrm>
              <a:prstGeom prst="rect">
                <a:avLst/>
              </a:prstGeom>
              <a:blipFill>
                <a:blip r:embed="rId3"/>
                <a:stretch>
                  <a:fillRect l="-67" t="-226" b="-1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BD00AD4-DE6F-475F-9E90-14796283D9DE}"/>
              </a:ext>
            </a:extLst>
          </p:cNvPr>
          <p:cNvPicPr>
            <a:picLocks noChangeAspect="1"/>
          </p:cNvPicPr>
          <p:nvPr/>
        </p:nvPicPr>
        <p:blipFill>
          <a:blip r:embed="rId4"/>
          <a:stretch>
            <a:fillRect/>
          </a:stretch>
        </p:blipFill>
        <p:spPr>
          <a:xfrm>
            <a:off x="3050749" y="1261190"/>
            <a:ext cx="6800850" cy="2171700"/>
          </a:xfrm>
          <a:prstGeom prst="rect">
            <a:avLst/>
          </a:prstGeom>
        </p:spPr>
      </p:pic>
    </p:spTree>
    <p:extLst>
      <p:ext uri="{BB962C8B-B14F-4D97-AF65-F5344CB8AC3E}">
        <p14:creationId xmlns:p14="http://schemas.microsoft.com/office/powerpoint/2010/main" val="362486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0">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0">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𝐿𝑜𝑤</m:t>
                                    </m:r>
                                  </m:e>
                                  <m:sup>
                                    <m:r>
                                      <a:rPr lang="en-US" sz="900">
                                        <a:effectLst/>
                                        <a:latin typeface="Cambria Math" panose="02040503050406030204" pitchFamily="18" charset="0"/>
                                      </a:rPr>
                                      <m:t>(</m:t>
                                    </m:r>
                                    <m:r>
                                      <a:rPr lang="en-US" sz="900">
                                        <a:effectLst/>
                                        <a:latin typeface="Cambria Math" panose="02040503050406030204" pitchFamily="18" charset="0"/>
                                      </a:rPr>
                                      <m:t>3</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2</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238986068"/>
                      </a:ext>
                    </a:extLst>
                  </a:tr>
                  <a:tr h="0">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high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low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185540668"/>
                      </a:ext>
                    </a:extLst>
                  </a:tr>
                  <a:tr h="0">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a14:m>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431261196"/>
                      </a:ext>
                    </a:extLst>
                  </a:tr>
                  <a:tr h="0">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0">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Choice>
        <mc:Fallback xmlns="">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598488">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214313">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275000" r="-350735" b="-650000"/>
                          </a:stretch>
                        </a:blipFill>
                      </a:tcPr>
                    </a:tc>
                    <a:tc>
                      <a:txBody>
                        <a:bodyPr/>
                        <a:lstStyle/>
                        <a:p>
                          <a:endParaRPr lang="en-US"/>
                        </a:p>
                      </a:txBody>
                      <a:tcPr marL="68580" marR="68580" marT="0" marB="0">
                        <a:blipFill>
                          <a:blip r:embed="rId3"/>
                          <a:stretch>
                            <a:fillRect l="-189157" t="-275000" r="-187349" b="-650000"/>
                          </a:stretch>
                        </a:blipFill>
                      </a:tcPr>
                    </a:tc>
                    <a:tc>
                      <a:txBody>
                        <a:bodyPr/>
                        <a:lstStyle/>
                        <a:p>
                          <a:endParaRPr lang="en-US"/>
                        </a:p>
                      </a:txBody>
                      <a:tcPr marL="68580" marR="68580" marT="0" marB="0">
                        <a:blipFill>
                          <a:blip r:embed="rId3"/>
                          <a:stretch>
                            <a:fillRect l="-313725" t="-275000" r="-103268" b="-650000"/>
                          </a:stretch>
                        </a:blipFill>
                      </a:tcPr>
                    </a:tc>
                    <a:tc>
                      <a:txBody>
                        <a:bodyPr/>
                        <a:lstStyle/>
                        <a:p>
                          <a:endParaRPr lang="en-US"/>
                        </a:p>
                      </a:txBody>
                      <a:tcPr marL="68580" marR="68580" marT="0" marB="0">
                        <a:blipFill>
                          <a:blip r:embed="rId3"/>
                          <a:stretch>
                            <a:fillRect l="-411039" t="-275000" r="-2597" b="-650000"/>
                          </a:stretch>
                        </a:blipFill>
                      </a:tcPr>
                    </a:tc>
                    <a:extLst>
                      <a:ext uri="{0D108BD9-81ED-4DB2-BD59-A6C34878D82A}">
                        <a16:rowId xmlns:a16="http://schemas.microsoft.com/office/drawing/2014/main" val="1238986068"/>
                      </a:ext>
                    </a:extLst>
                  </a:tr>
                  <a:tr h="598488">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137755" r="-350735" b="-138776"/>
                          </a:stretch>
                        </a:blipFill>
                      </a:tcPr>
                    </a:tc>
                    <a:tc>
                      <a:txBody>
                        <a:bodyPr/>
                        <a:lstStyle/>
                        <a:p>
                          <a:endParaRPr lang="en-US"/>
                        </a:p>
                      </a:txBody>
                      <a:tcPr marL="68580" marR="68580" marT="0" marB="0">
                        <a:blipFill>
                          <a:blip r:embed="rId3"/>
                          <a:stretch>
                            <a:fillRect l="-189157" t="-137755" r="-187349" b="-138776"/>
                          </a:stretch>
                        </a:blipFill>
                      </a:tcPr>
                    </a:tc>
                    <a:tc>
                      <a:txBody>
                        <a:bodyPr/>
                        <a:lstStyle/>
                        <a:p>
                          <a:endParaRPr lang="en-US"/>
                        </a:p>
                      </a:txBody>
                      <a:tcPr marL="68580" marR="68580" marT="0" marB="0">
                        <a:blipFill>
                          <a:blip r:embed="rId3"/>
                          <a:stretch>
                            <a:fillRect l="-313725" t="-137755" r="-103268" b="-138776"/>
                          </a:stretch>
                        </a:blipFill>
                      </a:tcPr>
                    </a:tc>
                    <a:tc>
                      <a:txBody>
                        <a:bodyPr/>
                        <a:lstStyle/>
                        <a:p>
                          <a:endParaRPr lang="en-US"/>
                        </a:p>
                      </a:txBody>
                      <a:tcPr marL="68580" marR="68580" marT="0" marB="0">
                        <a:blipFill>
                          <a:blip r:embed="rId3"/>
                          <a:stretch>
                            <a:fillRect l="-411039" t="-137755" r="-2597" b="-138776"/>
                          </a:stretch>
                        </a:blipFill>
                      </a:tcPr>
                    </a:tc>
                    <a:extLst>
                      <a:ext uri="{0D108BD9-81ED-4DB2-BD59-A6C34878D82A}">
                        <a16:rowId xmlns:a16="http://schemas.microsoft.com/office/drawing/2014/main" val="1185540668"/>
                      </a:ext>
                    </a:extLst>
                  </a:tr>
                  <a:tr h="392748">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358462" r="-350735" b="-109231"/>
                          </a:stretch>
                        </a:blipFill>
                      </a:tcPr>
                    </a:tc>
                    <a:tc>
                      <a:txBody>
                        <a:bodyPr/>
                        <a:lstStyle/>
                        <a:p>
                          <a:endParaRPr lang="en-US"/>
                        </a:p>
                      </a:txBody>
                      <a:tcPr marL="68580" marR="68580" marT="0" marB="0">
                        <a:blipFill>
                          <a:blip r:embed="rId3"/>
                          <a:stretch>
                            <a:fillRect l="-189157" t="-358462" r="-187349" b="-109231"/>
                          </a:stretch>
                        </a:blipFill>
                      </a:tcPr>
                    </a:tc>
                    <a:tc>
                      <a:txBody>
                        <a:bodyPr/>
                        <a:lstStyle/>
                        <a:p>
                          <a:endParaRPr lang="en-US"/>
                        </a:p>
                      </a:txBody>
                      <a:tcPr marL="68580" marR="68580" marT="0" marB="0">
                        <a:blipFill>
                          <a:blip r:embed="rId3"/>
                          <a:stretch>
                            <a:fillRect l="-313725" t="-358462" r="-103268" b="-109231"/>
                          </a:stretch>
                        </a:blipFill>
                      </a:tcPr>
                    </a:tc>
                    <a:tc>
                      <a:txBody>
                        <a:bodyPr/>
                        <a:lstStyle/>
                        <a:p>
                          <a:endParaRPr lang="en-US"/>
                        </a:p>
                      </a:txBody>
                      <a:tcPr marL="68580" marR="68580" marT="0" marB="0">
                        <a:blipFill>
                          <a:blip r:embed="rId3"/>
                          <a:stretch>
                            <a:fillRect l="-411039" t="-358462" r="-2597" b="-109231"/>
                          </a:stretch>
                        </a:blipFill>
                      </a:tcPr>
                    </a:tc>
                    <a:extLst>
                      <a:ext uri="{0D108BD9-81ED-4DB2-BD59-A6C34878D82A}">
                        <a16:rowId xmlns:a16="http://schemas.microsoft.com/office/drawing/2014/main" val="3431261196"/>
                      </a:ext>
                    </a:extLst>
                  </a:tr>
                  <a:tr h="187008">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187008">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Fallback>
      </mc:AlternateContent>
      <p:sp>
        <p:nvSpPr>
          <p:cNvPr id="3" name="Rectangle 2">
            <a:extLst>
              <a:ext uri="{FF2B5EF4-FFF2-40B4-BE49-F238E27FC236}">
                <a16:creationId xmlns:a16="http://schemas.microsoft.com/office/drawing/2014/main" id="{95563C63-8F7F-4D3C-A4F5-4D3AFD57E574}"/>
              </a:ext>
            </a:extLst>
          </p:cNvPr>
          <p:cNvSpPr/>
          <p:nvPr/>
        </p:nvSpPr>
        <p:spPr>
          <a:xfrm>
            <a:off x="6980391" y="4464500"/>
            <a:ext cx="5213131" cy="1284006"/>
          </a:xfrm>
          <a:prstGeom prst="rect">
            <a:avLst/>
          </a:prstGeom>
        </p:spPr>
        <p:txBody>
          <a:bodyPr wrap="square">
            <a:spAutoFit/>
          </a:bodyPr>
          <a:lstStyle/>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1 - Exact for Piecewise constant representation of the image.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2 -  Exact for representing the image as smoothed trigonometric Interpolation of a sample pixel value.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3  - Relatively Coarse interpolation.</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4 - 2D image / 3D image.</a:t>
            </a:r>
            <a:endParaRPr lang="en-US" sz="105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7" name="תמונה 1865">
            <a:extLst>
              <a:ext uri="{FF2B5EF4-FFF2-40B4-BE49-F238E27FC236}">
                <a16:creationId xmlns:a16="http://schemas.microsoft.com/office/drawing/2014/main" id="{8E997AE3-3E70-4D7E-8551-6BD0412FD27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357" y="963314"/>
            <a:ext cx="1603830" cy="1723046"/>
          </a:xfrm>
          <a:prstGeom prst="rect">
            <a:avLst/>
          </a:prstGeom>
          <a:noFill/>
          <a:ln>
            <a:noFill/>
          </a:ln>
        </p:spPr>
      </p:pic>
      <p:pic>
        <p:nvPicPr>
          <p:cNvPr id="8" name="Picture 7">
            <a:extLst>
              <a:ext uri="{FF2B5EF4-FFF2-40B4-BE49-F238E27FC236}">
                <a16:creationId xmlns:a16="http://schemas.microsoft.com/office/drawing/2014/main" id="{3B24BA28-F20E-4381-8BC3-E5214B307EB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429533" y="4949976"/>
            <a:ext cx="1754106" cy="1862207"/>
          </a:xfrm>
          <a:prstGeom prst="rect">
            <a:avLst/>
          </a:prstGeom>
        </p:spPr>
      </p:pic>
      <p:pic>
        <p:nvPicPr>
          <p:cNvPr id="9" name="Picture 8">
            <a:extLst>
              <a:ext uri="{FF2B5EF4-FFF2-40B4-BE49-F238E27FC236}">
                <a16:creationId xmlns:a16="http://schemas.microsoft.com/office/drawing/2014/main" id="{E4BE00A6-3397-49E3-9544-BEEC37B6F2B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490677" y="3383457"/>
            <a:ext cx="1631819" cy="1723046"/>
          </a:xfrm>
          <a:prstGeom prst="rect">
            <a:avLst/>
          </a:prstGeom>
        </p:spPr>
      </p:pic>
      <p:pic>
        <p:nvPicPr>
          <p:cNvPr id="12" name="Picture 11">
            <a:extLst>
              <a:ext uri="{FF2B5EF4-FFF2-40B4-BE49-F238E27FC236}">
                <a16:creationId xmlns:a16="http://schemas.microsoft.com/office/drawing/2014/main" id="{0B61E56C-3D07-4032-B762-C2DC62E56692}"/>
              </a:ext>
            </a:extLst>
          </p:cNvPr>
          <p:cNvPicPr/>
          <p:nvPr/>
        </p:nvPicPr>
        <p:blipFill>
          <a:blip r:embed="rId7">
            <a:extLst>
              <a:ext uri="{28A0092B-C50C-407E-A947-70E740481C1C}">
                <a14:useLocalDpi xmlns:a14="http://schemas.microsoft.com/office/drawing/2010/main" val="0"/>
              </a:ext>
            </a:extLst>
          </a:blip>
          <a:stretch>
            <a:fillRect/>
          </a:stretch>
        </p:blipFill>
        <p:spPr>
          <a:xfrm>
            <a:off x="770125" y="736636"/>
            <a:ext cx="3163639" cy="2667334"/>
          </a:xfrm>
          <a:prstGeom prst="rect">
            <a:avLst/>
          </a:prstGeom>
        </p:spPr>
      </p:pic>
      <p:sp>
        <p:nvSpPr>
          <p:cNvPr id="13" name="Text Box 2">
            <a:extLst>
              <a:ext uri="{FF2B5EF4-FFF2-40B4-BE49-F238E27FC236}">
                <a16:creationId xmlns:a16="http://schemas.microsoft.com/office/drawing/2014/main" id="{01B1B028-4693-457F-B6E3-4369E40F1E4A}"/>
              </a:ext>
            </a:extLst>
          </p:cNvPr>
          <p:cNvSpPr txBox="1">
            <a:spLocks noChangeArrowheads="1"/>
          </p:cNvSpPr>
          <p:nvPr/>
        </p:nvSpPr>
        <p:spPr bwMode="auto">
          <a:xfrm>
            <a:off x="633488" y="647527"/>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a:effectLst/>
                <a:latin typeface="David" panose="020E0502060401010101" pitchFamily="34" charset="-79"/>
                <a:ea typeface="Times New Roman" panose="02020603050405020304" pitchFamily="18" charset="0"/>
                <a:cs typeface="David" panose="020E0502060401010101" pitchFamily="34" charset="-79"/>
              </a:rPr>
              <a:t>t (sec)</a:t>
            </a:r>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4" name="Text Box 2">
            <a:extLst>
              <a:ext uri="{FF2B5EF4-FFF2-40B4-BE49-F238E27FC236}">
                <a16:creationId xmlns:a16="http://schemas.microsoft.com/office/drawing/2014/main" id="{A5F54C70-AA68-42F9-BF78-2A10ED2CD1A0}"/>
              </a:ext>
            </a:extLst>
          </p:cNvPr>
          <p:cNvSpPr txBox="1">
            <a:spLocks noChangeArrowheads="1"/>
          </p:cNvSpPr>
          <p:nvPr/>
        </p:nvSpPr>
        <p:spPr bwMode="auto">
          <a:xfrm>
            <a:off x="436731" y="3559439"/>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effectLst/>
                <a:latin typeface="David" panose="020E0502060401010101" pitchFamily="34" charset="-79"/>
                <a:ea typeface="Times New Roman" panose="02020603050405020304" pitchFamily="18" charset="0"/>
                <a:cs typeface="David" panose="020E0502060401010101" pitchFamily="34" charset="-79"/>
              </a:rPr>
              <a:t>t (sec)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5" name="Text Box 2">
            <a:extLst>
              <a:ext uri="{FF2B5EF4-FFF2-40B4-BE49-F238E27FC236}">
                <a16:creationId xmlns:a16="http://schemas.microsoft.com/office/drawing/2014/main" id="{A0D23A3F-2C76-4C5D-AAEE-763DE4CEB870}"/>
              </a:ext>
            </a:extLst>
          </p:cNvPr>
          <p:cNvSpPr txBox="1">
            <a:spLocks noChangeArrowheads="1"/>
          </p:cNvSpPr>
          <p:nvPr/>
        </p:nvSpPr>
        <p:spPr bwMode="auto">
          <a:xfrm>
            <a:off x="1860959" y="3232256"/>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6" name="Text Box 2">
            <a:extLst>
              <a:ext uri="{FF2B5EF4-FFF2-40B4-BE49-F238E27FC236}">
                <a16:creationId xmlns:a16="http://schemas.microsoft.com/office/drawing/2014/main" id="{B6670D7B-2EB9-44C1-A8C1-8A50093D0B12}"/>
              </a:ext>
            </a:extLst>
          </p:cNvPr>
          <p:cNvSpPr txBox="1">
            <a:spLocks noChangeArrowheads="1"/>
          </p:cNvSpPr>
          <p:nvPr/>
        </p:nvSpPr>
        <p:spPr bwMode="auto">
          <a:xfrm>
            <a:off x="1860959" y="6219645"/>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cxnSp>
        <p:nvCxnSpPr>
          <p:cNvPr id="17" name="Straight Connector 16">
            <a:extLst>
              <a:ext uri="{FF2B5EF4-FFF2-40B4-BE49-F238E27FC236}">
                <a16:creationId xmlns:a16="http://schemas.microsoft.com/office/drawing/2014/main" id="{F751AD6D-DC94-46A0-85FC-E4C0D5B60393}"/>
              </a:ext>
            </a:extLst>
          </p:cNvPr>
          <p:cNvCxnSpPr/>
          <p:nvPr/>
        </p:nvCxnSpPr>
        <p:spPr>
          <a:xfrm>
            <a:off x="154638" y="3450040"/>
            <a:ext cx="657198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980F92-E8A3-4F5A-9E6E-A5A4EC45DD1D}"/>
              </a:ext>
            </a:extLst>
          </p:cNvPr>
          <p:cNvSpPr txBox="1"/>
          <p:nvPr/>
        </p:nvSpPr>
        <p:spPr>
          <a:xfrm>
            <a:off x="211295" y="1723697"/>
            <a:ext cx="593739" cy="369332"/>
          </a:xfrm>
          <a:prstGeom prst="rect">
            <a:avLst/>
          </a:prstGeom>
          <a:noFill/>
        </p:spPr>
        <p:txBody>
          <a:bodyPr wrap="square" rtlCol="0">
            <a:spAutoFit/>
          </a:bodyPr>
          <a:lstStyle/>
          <a:p>
            <a:r>
              <a:rPr lang="en-US" b="1" dirty="0"/>
              <a:t>2D</a:t>
            </a:r>
          </a:p>
        </p:txBody>
      </p:sp>
      <p:sp>
        <p:nvSpPr>
          <p:cNvPr id="19" name="TextBox 18">
            <a:extLst>
              <a:ext uri="{FF2B5EF4-FFF2-40B4-BE49-F238E27FC236}">
                <a16:creationId xmlns:a16="http://schemas.microsoft.com/office/drawing/2014/main" id="{263720C6-2916-4B81-97F7-F658A7416BAC}"/>
              </a:ext>
            </a:extLst>
          </p:cNvPr>
          <p:cNvSpPr txBox="1"/>
          <p:nvPr/>
        </p:nvSpPr>
        <p:spPr>
          <a:xfrm>
            <a:off x="257871" y="4706825"/>
            <a:ext cx="593739" cy="369332"/>
          </a:xfrm>
          <a:prstGeom prst="rect">
            <a:avLst/>
          </a:prstGeom>
          <a:noFill/>
        </p:spPr>
        <p:txBody>
          <a:bodyPr wrap="square" rtlCol="0">
            <a:spAutoFit/>
          </a:bodyPr>
          <a:lstStyle/>
          <a:p>
            <a:r>
              <a:rPr lang="en-US" b="1" dirty="0"/>
              <a:t>3D</a:t>
            </a:r>
          </a:p>
        </p:txBody>
      </p:sp>
      <p:pic>
        <p:nvPicPr>
          <p:cNvPr id="6" name="Picture 5">
            <a:extLst>
              <a:ext uri="{FF2B5EF4-FFF2-40B4-BE49-F238E27FC236}">
                <a16:creationId xmlns:a16="http://schemas.microsoft.com/office/drawing/2014/main" id="{94BE48FB-6F41-4E05-ADA9-E9C62045EA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126" y="3516624"/>
            <a:ext cx="3205386" cy="2693704"/>
          </a:xfrm>
          <a:prstGeom prst="rect">
            <a:avLst/>
          </a:prstGeom>
        </p:spPr>
      </p:pic>
    </p:spTree>
    <p:extLst>
      <p:ext uri="{BB962C8B-B14F-4D97-AF65-F5344CB8AC3E}">
        <p14:creationId xmlns:p14="http://schemas.microsoft.com/office/powerpoint/2010/main" val="120224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Presentation Outline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Motivation </a:t>
            </a:r>
          </a:p>
          <a:p>
            <a:r>
              <a:rPr lang="en-US" altLang="en-US" dirty="0"/>
              <a:t>Objectives</a:t>
            </a:r>
          </a:p>
          <a:p>
            <a:r>
              <a:rPr lang="en-US" altLang="en-US" dirty="0"/>
              <a:t>Background</a:t>
            </a:r>
          </a:p>
          <a:p>
            <a:r>
              <a:rPr lang="en-US" altLang="en-US" dirty="0"/>
              <a:t>SHAS vs other X-ray approaches</a:t>
            </a:r>
          </a:p>
          <a:p>
            <a:r>
              <a:rPr lang="en-US" altLang="en-US" dirty="0"/>
              <a:t>Dynamic SHAS</a:t>
            </a:r>
          </a:p>
          <a:p>
            <a:r>
              <a:rPr lang="en-US" altLang="en-US" dirty="0"/>
              <a:t>Dim Target tracking application</a:t>
            </a:r>
          </a:p>
          <a:p>
            <a:r>
              <a:rPr lang="en-US" altLang="en-US" dirty="0"/>
              <a:t>Experiments methodology</a:t>
            </a:r>
          </a:p>
          <a:p>
            <a:r>
              <a:rPr lang="en-US" altLang="en-US" dirty="0"/>
              <a:t>Results </a:t>
            </a:r>
          </a:p>
        </p:txBody>
      </p:sp>
    </p:spTree>
    <p:extLst>
      <p:ext uri="{BB962C8B-B14F-4D97-AF65-F5344CB8AC3E}">
        <p14:creationId xmlns:p14="http://schemas.microsoft.com/office/powerpoint/2010/main" val="54878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Two Scale Recursion</a:t>
            </a:r>
          </a:p>
          <a:p>
            <a:pPr algn="ct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6" name="Picture 5">
            <a:extLst>
              <a:ext uri="{FF2B5EF4-FFF2-40B4-BE49-F238E27FC236}">
                <a16:creationId xmlns:a16="http://schemas.microsoft.com/office/drawing/2014/main" id="{26B7D44F-5EE7-4CAB-87CF-A53AB8FFF9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67201" y="2193456"/>
            <a:ext cx="3497178" cy="3228775"/>
          </a:xfrm>
          <a:prstGeom prst="rect">
            <a:avLst/>
          </a:prstGeom>
          <a:noFill/>
          <a:ln>
            <a:noFill/>
          </a:ln>
        </p:spPr>
      </p:pic>
    </p:spTree>
    <p:extLst>
      <p:ext uri="{BB962C8B-B14F-4D97-AF65-F5344CB8AC3E}">
        <p14:creationId xmlns:p14="http://schemas.microsoft.com/office/powerpoint/2010/main" val="195332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 </a:t>
            </a:r>
            <a:r>
              <a:rPr lang="he-IL" altLang="en-US" sz="3200" dirty="0">
                <a:solidFill>
                  <a:schemeClr val="tx1"/>
                </a:solidFill>
              </a:rPr>
              <a:t>2</a:t>
            </a:r>
            <a:r>
              <a:rPr lang="en-US" altLang="en-US" sz="3200" dirty="0">
                <a:solidFill>
                  <a:schemeClr val="tx1"/>
                </a:solidFill>
              </a:rPr>
              <a:t>D</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pic>
        <p:nvPicPr>
          <p:cNvPr id="2" name="Dynamic2DSHAS">
            <a:hlinkClick r:id="" action="ppaction://media"/>
            <a:extLst>
              <a:ext uri="{FF2B5EF4-FFF2-40B4-BE49-F238E27FC236}">
                <a16:creationId xmlns:a16="http://schemas.microsoft.com/office/drawing/2014/main" id="{30CD00BD-AA1D-47BA-BD34-A493F6DD53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1585" y="1262744"/>
            <a:ext cx="6938878" cy="2475068"/>
          </a:xfrm>
          <a:prstGeom prst="rect">
            <a:avLst/>
          </a:prstGeom>
        </p:spPr>
      </p:pic>
      <p:pic>
        <p:nvPicPr>
          <p:cNvPr id="3" name="Picture 2">
            <a:extLst>
              <a:ext uri="{FF2B5EF4-FFF2-40B4-BE49-F238E27FC236}">
                <a16:creationId xmlns:a16="http://schemas.microsoft.com/office/drawing/2014/main" id="{7C42F49A-8F7B-417D-A28C-FCE2DA5FFF2E}"/>
              </a:ext>
            </a:extLst>
          </p:cNvPr>
          <p:cNvPicPr>
            <a:picLocks noChangeAspect="1"/>
          </p:cNvPicPr>
          <p:nvPr/>
        </p:nvPicPr>
        <p:blipFill>
          <a:blip r:embed="rId6"/>
          <a:stretch>
            <a:fillRect/>
          </a:stretch>
        </p:blipFill>
        <p:spPr>
          <a:xfrm>
            <a:off x="226093" y="4445238"/>
            <a:ext cx="4929060" cy="1872047"/>
          </a:xfrm>
          <a:prstGeom prst="rect">
            <a:avLst/>
          </a:prstGeom>
        </p:spPr>
      </p:pic>
      <p:pic>
        <p:nvPicPr>
          <p:cNvPr id="7" name="Picture 6">
            <a:extLst>
              <a:ext uri="{FF2B5EF4-FFF2-40B4-BE49-F238E27FC236}">
                <a16:creationId xmlns:a16="http://schemas.microsoft.com/office/drawing/2014/main" id="{ABECB038-D8A1-44D5-878D-6AB4C9C2A252}"/>
              </a:ext>
            </a:extLst>
          </p:cNvPr>
          <p:cNvPicPr>
            <a:picLocks noChangeAspect="1"/>
          </p:cNvPicPr>
          <p:nvPr/>
        </p:nvPicPr>
        <p:blipFill>
          <a:blip r:embed="rId7"/>
          <a:stretch>
            <a:fillRect/>
          </a:stretch>
        </p:blipFill>
        <p:spPr>
          <a:xfrm>
            <a:off x="6095999" y="4445237"/>
            <a:ext cx="5423367" cy="1872047"/>
          </a:xfrm>
          <a:prstGeom prst="rect">
            <a:avLst/>
          </a:prstGeom>
        </p:spPr>
      </p:pic>
      <p:sp>
        <p:nvSpPr>
          <p:cNvPr id="8" name="TextBox 7">
            <a:extLst>
              <a:ext uri="{FF2B5EF4-FFF2-40B4-BE49-F238E27FC236}">
                <a16:creationId xmlns:a16="http://schemas.microsoft.com/office/drawing/2014/main" id="{D10BE6AD-8A36-477D-88C1-843797B3544E}"/>
              </a:ext>
            </a:extLst>
          </p:cNvPr>
          <p:cNvSpPr txBox="1"/>
          <p:nvPr/>
        </p:nvSpPr>
        <p:spPr>
          <a:xfrm>
            <a:off x="2037347" y="6396939"/>
            <a:ext cx="960263" cy="369332"/>
          </a:xfrm>
          <a:prstGeom prst="rect">
            <a:avLst/>
          </a:prstGeom>
          <a:noFill/>
        </p:spPr>
        <p:txBody>
          <a:bodyPr wrap="none" rtlCol="0">
            <a:spAutoFit/>
          </a:bodyPr>
          <a:lstStyle/>
          <a:p>
            <a:r>
              <a:rPr lang="en-US" dirty="0"/>
              <a:t>X-driven</a:t>
            </a:r>
          </a:p>
        </p:txBody>
      </p:sp>
      <p:sp>
        <p:nvSpPr>
          <p:cNvPr id="11" name="TextBox 10">
            <a:extLst>
              <a:ext uri="{FF2B5EF4-FFF2-40B4-BE49-F238E27FC236}">
                <a16:creationId xmlns:a16="http://schemas.microsoft.com/office/drawing/2014/main" id="{75C6B853-6591-4C1F-B6B7-F165ADC72F29}"/>
              </a:ext>
            </a:extLst>
          </p:cNvPr>
          <p:cNvSpPr txBox="1"/>
          <p:nvPr/>
        </p:nvSpPr>
        <p:spPr>
          <a:xfrm>
            <a:off x="8332648" y="6393634"/>
            <a:ext cx="950068" cy="369332"/>
          </a:xfrm>
          <a:prstGeom prst="rect">
            <a:avLst/>
          </a:prstGeom>
          <a:noFill/>
        </p:spPr>
        <p:txBody>
          <a:bodyPr wrap="none" rtlCol="0">
            <a:spAutoFit/>
          </a:bodyPr>
          <a:lstStyle/>
          <a:p>
            <a:r>
              <a:rPr lang="en-US" dirty="0"/>
              <a:t>Y-driven</a:t>
            </a:r>
          </a:p>
        </p:txBody>
      </p:sp>
    </p:spTree>
    <p:extLst>
      <p:ext uri="{BB962C8B-B14F-4D97-AF65-F5344CB8AC3E}">
        <p14:creationId xmlns:p14="http://schemas.microsoft.com/office/powerpoint/2010/main" val="31945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Dynamic SHAS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Dynamic3DSHAS">
            <a:hlinkClick r:id="" action="ppaction://media"/>
            <a:extLst>
              <a:ext uri="{FF2B5EF4-FFF2-40B4-BE49-F238E27FC236}">
                <a16:creationId xmlns:a16="http://schemas.microsoft.com/office/drawing/2014/main" id="{197291E1-47FA-4FAE-B931-E3C8FF253E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0631" y="1414854"/>
            <a:ext cx="7170737" cy="4831453"/>
          </a:xfrm>
          <a:prstGeom prst="rect">
            <a:avLst/>
          </a:prstGeom>
        </p:spPr>
      </p:pic>
    </p:spTree>
    <p:extLst>
      <p:ext uri="{BB962C8B-B14F-4D97-AF65-F5344CB8AC3E}">
        <p14:creationId xmlns:p14="http://schemas.microsoft.com/office/powerpoint/2010/main" val="15038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1590F1D5-F5FE-421A-842F-2C24F0845B1D}"/>
              </a:ext>
            </a:extLst>
          </p:cNvPr>
          <p:cNvPicPr>
            <a:picLocks noChangeAspect="1"/>
          </p:cNvPicPr>
          <p:nvPr/>
        </p:nvPicPr>
        <p:blipFill>
          <a:blip r:embed="rId3"/>
          <a:stretch>
            <a:fillRect/>
          </a:stretch>
        </p:blipFill>
        <p:spPr>
          <a:xfrm>
            <a:off x="1476375" y="1414853"/>
            <a:ext cx="9239250" cy="5357421"/>
          </a:xfrm>
          <a:prstGeom prst="rect">
            <a:avLst/>
          </a:prstGeom>
        </p:spPr>
      </p:pic>
      <p:sp>
        <p:nvSpPr>
          <p:cNvPr id="6" name="Star: 4 Points 5">
            <a:hlinkClick r:id="rId4" action="ppaction://hlinksldjump"/>
            <a:extLst>
              <a:ext uri="{FF2B5EF4-FFF2-40B4-BE49-F238E27FC236}">
                <a16:creationId xmlns:a16="http://schemas.microsoft.com/office/drawing/2014/main" id="{EE94F453-D6CA-4603-B982-15639248075C}"/>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5" action="ppaction://hlinksldjump"/>
            <a:extLst>
              <a:ext uri="{FF2B5EF4-FFF2-40B4-BE49-F238E27FC236}">
                <a16:creationId xmlns:a16="http://schemas.microsoft.com/office/drawing/2014/main" id="{0CF8385C-D52C-4C90-B604-FEF011C2F124}"/>
              </a:ext>
            </a:extLst>
          </p:cNvPr>
          <p:cNvSpPr/>
          <p:nvPr/>
        </p:nvSpPr>
        <p:spPr>
          <a:xfrm>
            <a:off x="589144" y="63345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74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109AABE2-4161-4279-B9B1-56D3E30FBBB7}"/>
              </a:ext>
            </a:extLst>
          </p:cNvPr>
          <p:cNvPicPr>
            <a:picLocks noChangeAspect="1"/>
          </p:cNvPicPr>
          <p:nvPr/>
        </p:nvPicPr>
        <p:blipFill>
          <a:blip r:embed="rId3"/>
          <a:stretch>
            <a:fillRect/>
          </a:stretch>
        </p:blipFill>
        <p:spPr>
          <a:xfrm>
            <a:off x="2233611" y="2099641"/>
            <a:ext cx="7724775" cy="3771900"/>
          </a:xfrm>
          <a:prstGeom prst="rect">
            <a:avLst/>
          </a:prstGeom>
        </p:spPr>
      </p:pic>
    </p:spTree>
    <p:extLst>
      <p:ext uri="{BB962C8B-B14F-4D97-AF65-F5344CB8AC3E}">
        <p14:creationId xmlns:p14="http://schemas.microsoft.com/office/powerpoint/2010/main" val="4163736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26AEE391-B341-4470-B974-F153F78C1EBE}"/>
              </a:ext>
            </a:extLst>
          </p:cNvPr>
          <p:cNvPicPr>
            <a:picLocks noChangeAspect="1"/>
          </p:cNvPicPr>
          <p:nvPr/>
        </p:nvPicPr>
        <p:blipFill>
          <a:blip r:embed="rId3"/>
          <a:stretch>
            <a:fillRect/>
          </a:stretch>
        </p:blipFill>
        <p:spPr>
          <a:xfrm>
            <a:off x="1457325" y="1714499"/>
            <a:ext cx="9277350" cy="4436073"/>
          </a:xfrm>
          <a:prstGeom prst="rect">
            <a:avLst/>
          </a:prstGeom>
        </p:spPr>
      </p:pic>
    </p:spTree>
    <p:extLst>
      <p:ext uri="{BB962C8B-B14F-4D97-AF65-F5344CB8AC3E}">
        <p14:creationId xmlns:p14="http://schemas.microsoft.com/office/powerpoint/2010/main" val="114042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72A81988-E988-4899-BD56-9296B9076905}"/>
              </a:ext>
            </a:extLst>
          </p:cNvPr>
          <p:cNvPicPr>
            <a:picLocks noChangeAspect="1"/>
          </p:cNvPicPr>
          <p:nvPr/>
        </p:nvPicPr>
        <p:blipFill>
          <a:blip r:embed="rId3"/>
          <a:stretch>
            <a:fillRect/>
          </a:stretch>
        </p:blipFill>
        <p:spPr>
          <a:xfrm>
            <a:off x="1622373" y="1212812"/>
            <a:ext cx="8947254" cy="5645187"/>
          </a:xfrm>
          <a:prstGeom prst="rect">
            <a:avLst/>
          </a:prstGeom>
        </p:spPr>
      </p:pic>
      <p:sp>
        <p:nvSpPr>
          <p:cNvPr id="6" name="Star: 4 Points 5">
            <a:hlinkClick r:id="rId4" action="ppaction://hlinksldjump"/>
            <a:extLst>
              <a:ext uri="{FF2B5EF4-FFF2-40B4-BE49-F238E27FC236}">
                <a16:creationId xmlns:a16="http://schemas.microsoft.com/office/drawing/2014/main" id="{457A5226-4107-4874-A7BC-5258DEB4E465}"/>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2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AA4DC89B-7703-4778-8704-C976DB9F876F}"/>
              </a:ext>
            </a:extLst>
          </p:cNvPr>
          <p:cNvPicPr>
            <a:picLocks noChangeAspect="1"/>
          </p:cNvPicPr>
          <p:nvPr/>
        </p:nvPicPr>
        <p:blipFill>
          <a:blip r:embed="rId3"/>
          <a:stretch>
            <a:fillRect/>
          </a:stretch>
        </p:blipFill>
        <p:spPr>
          <a:xfrm>
            <a:off x="1400175" y="2124074"/>
            <a:ext cx="9391650" cy="3064151"/>
          </a:xfrm>
          <a:prstGeom prst="rect">
            <a:avLst/>
          </a:prstGeom>
        </p:spPr>
      </p:pic>
    </p:spTree>
    <p:extLst>
      <p:ext uri="{BB962C8B-B14F-4D97-AF65-F5344CB8AC3E}">
        <p14:creationId xmlns:p14="http://schemas.microsoft.com/office/powerpoint/2010/main" val="382932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EFFD083D-A423-483E-8619-724E260E97D8}"/>
              </a:ext>
            </a:extLst>
          </p:cNvPr>
          <p:cNvPicPr>
            <a:picLocks noChangeAspect="1"/>
          </p:cNvPicPr>
          <p:nvPr/>
        </p:nvPicPr>
        <p:blipFill>
          <a:blip r:embed="rId3"/>
          <a:stretch>
            <a:fillRect/>
          </a:stretch>
        </p:blipFill>
        <p:spPr>
          <a:xfrm>
            <a:off x="1545981" y="1414854"/>
            <a:ext cx="9100038" cy="5443146"/>
          </a:xfrm>
          <a:prstGeom prst="rect">
            <a:avLst/>
          </a:prstGeom>
        </p:spPr>
      </p:pic>
      <p:sp>
        <p:nvSpPr>
          <p:cNvPr id="6" name="Star: 4 Points 5">
            <a:hlinkClick r:id="rId4" action="ppaction://hlinksldjump"/>
            <a:extLst>
              <a:ext uri="{FF2B5EF4-FFF2-40B4-BE49-F238E27FC236}">
                <a16:creationId xmlns:a16="http://schemas.microsoft.com/office/drawing/2014/main" id="{5581EB88-BA2A-4B82-A9BB-98BB877E57AD}"/>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28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79A772B3-297F-40EC-B46D-E7845F93E54D}"/>
              </a:ext>
            </a:extLst>
          </p:cNvPr>
          <p:cNvPicPr>
            <a:picLocks noChangeAspect="1"/>
          </p:cNvPicPr>
          <p:nvPr/>
        </p:nvPicPr>
        <p:blipFill>
          <a:blip r:embed="rId3"/>
          <a:stretch>
            <a:fillRect/>
          </a:stretch>
        </p:blipFill>
        <p:spPr>
          <a:xfrm>
            <a:off x="1466850" y="2152649"/>
            <a:ext cx="9258300" cy="3095211"/>
          </a:xfrm>
          <a:prstGeom prst="rect">
            <a:avLst/>
          </a:prstGeom>
        </p:spPr>
      </p:pic>
    </p:spTree>
    <p:extLst>
      <p:ext uri="{BB962C8B-B14F-4D97-AF65-F5344CB8AC3E}">
        <p14:creationId xmlns:p14="http://schemas.microsoft.com/office/powerpoint/2010/main" val="222118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Multiscale Geometric Analysis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dirty="0">
                <a:solidFill>
                  <a:schemeClr val="tx1"/>
                </a:solidFill>
              </a:rPr>
              <a:t>Detect, organize, represent, and manipulate</a:t>
            </a:r>
          </a:p>
          <a:p>
            <a:pPr algn="ctr"/>
            <a:r>
              <a:rPr lang="en-US" sz="2800" b="1" dirty="0">
                <a:solidFill>
                  <a:schemeClr val="tx1"/>
                </a:solidFill>
              </a:rPr>
              <a:t>data</a:t>
            </a:r>
            <a:r>
              <a:rPr lang="en-US" sz="2800" dirty="0">
                <a:solidFill>
                  <a:schemeClr val="tx1"/>
                </a:solidFill>
              </a:rPr>
              <a:t> </a:t>
            </a:r>
          </a:p>
          <a:p>
            <a:pPr algn="ctr"/>
            <a:r>
              <a:rPr lang="en-US" sz="2800" dirty="0">
                <a:solidFill>
                  <a:schemeClr val="tx1"/>
                </a:solidFill>
              </a:rPr>
              <a:t>which nominally span a </a:t>
            </a:r>
            <a:r>
              <a:rPr lang="en-US" sz="2800" b="1" dirty="0">
                <a:solidFill>
                  <a:schemeClr val="tx1"/>
                </a:solidFill>
              </a:rPr>
              <a:t>high-dimensional space </a:t>
            </a:r>
          </a:p>
          <a:p>
            <a:pPr algn="ctr"/>
            <a:r>
              <a:rPr lang="en-US" sz="2800" dirty="0">
                <a:solidFill>
                  <a:schemeClr val="tx1"/>
                </a:solidFill>
              </a:rPr>
              <a:t>but </a:t>
            </a:r>
          </a:p>
          <a:p>
            <a:pPr algn="ctr"/>
            <a:r>
              <a:rPr lang="en-US" sz="2800" dirty="0">
                <a:solidFill>
                  <a:schemeClr val="tx1"/>
                </a:solidFill>
              </a:rPr>
              <a:t>which contain </a:t>
            </a:r>
            <a:r>
              <a:rPr lang="en-US" sz="2800" b="1" dirty="0">
                <a:solidFill>
                  <a:schemeClr val="tx1"/>
                </a:solidFill>
              </a:rPr>
              <a:t>important features </a:t>
            </a:r>
          </a:p>
          <a:p>
            <a:pPr algn="ctr"/>
            <a:r>
              <a:rPr lang="en-US" sz="2800" dirty="0">
                <a:solidFill>
                  <a:schemeClr val="tx1"/>
                </a:solidFill>
              </a:rPr>
              <a:t>which are approximately concentrated on </a:t>
            </a:r>
            <a:r>
              <a:rPr lang="en-US" sz="2800" b="1" dirty="0">
                <a:solidFill>
                  <a:schemeClr val="tx1"/>
                </a:solidFill>
              </a:rPr>
              <a:t>lower-dimensional subsets</a:t>
            </a:r>
            <a:r>
              <a:rPr lang="en-US" sz="2800" dirty="0">
                <a:solidFill>
                  <a:schemeClr val="tx1"/>
                </a:solidFill>
              </a:rPr>
              <a:t> (curves, sheets, etc.).</a:t>
            </a:r>
          </a:p>
          <a:p>
            <a:pPr algn="ctr"/>
            <a:endParaRPr lang="en-US" sz="1800" dirty="0">
              <a:hlinkClick r:id="rId3">
                <a:extLst>
                  <a:ext uri="{A12FA001-AC4F-418D-AE19-62706E023703}">
                    <ahyp:hlinkClr xmlns:ahyp="http://schemas.microsoft.com/office/drawing/2018/hyperlinkcolor" val="tx"/>
                  </a:ext>
                </a:extLst>
              </a:hlinkClick>
            </a:endParaRPr>
          </a:p>
          <a:p>
            <a:pPr algn="ctr"/>
            <a:r>
              <a:rPr lang="en-US" sz="1200" dirty="0">
                <a:solidFill>
                  <a:schemeClr val="tx1"/>
                </a:solidFill>
                <a:hlinkClick r:id="rId3">
                  <a:extLst>
                    <a:ext uri="{A12FA001-AC4F-418D-AE19-62706E023703}">
                      <ahyp:hlinkClr xmlns:ahyp="http://schemas.microsoft.com/office/drawing/2018/hyperlinkcolor" val="tx"/>
                    </a:ext>
                  </a:extLst>
                </a:hlinkClick>
              </a:rPr>
              <a:t>http://www.ipam.ucla.edu/programs/long-programs/multiscale-geometry-and-analysis-in-high-dimensions/</a:t>
            </a:r>
            <a:endParaRPr lang="en-US" sz="1200" dirty="0">
              <a:solidFill>
                <a:schemeClr val="tx1"/>
              </a:solidFill>
            </a:endParaRPr>
          </a:p>
        </p:txBody>
      </p:sp>
    </p:spTree>
    <p:extLst>
      <p:ext uri="{BB962C8B-B14F-4D97-AF65-F5344CB8AC3E}">
        <p14:creationId xmlns:p14="http://schemas.microsoft.com/office/powerpoint/2010/main" val="798804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Running Time</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685800" y="1970170"/>
            <a:ext cx="10833566"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dirty="0">
              <a:solidFill>
                <a:schemeClr val="tx1"/>
              </a:solidFill>
            </a:endParaRPr>
          </a:p>
          <a:p>
            <a:pPr algn="ctr"/>
            <a:r>
              <a:rPr lang="en-US" dirty="0">
                <a:solidFill>
                  <a:schemeClr val="tx1"/>
                </a:solidFill>
              </a:rPr>
              <a:t>The running time for one step in all directions </a:t>
            </a:r>
          </a:p>
          <a:p>
            <a:pPr algn="ctr"/>
            <a:r>
              <a:rPr lang="en-US" dirty="0">
                <a:solidFill>
                  <a:schemeClr val="tx1"/>
                </a:solidFill>
              </a:rPr>
              <a:t>16-pixels window 2.5msec -&gt; 400 fps</a:t>
            </a:r>
          </a:p>
          <a:p>
            <a:pPr algn="ctr"/>
            <a:r>
              <a:rPr lang="en-US" dirty="0">
                <a:solidFill>
                  <a:schemeClr val="tx1"/>
                </a:solidFill>
              </a:rPr>
              <a:t> 8-pixels window 250µsec -&gt; 4000 fps</a:t>
            </a:r>
            <a:r>
              <a:rPr lang="en-US" sz="1800" dirty="0">
                <a:solidFill>
                  <a:schemeClr val="tx1"/>
                </a:solidFill>
              </a:rPr>
              <a:t> </a:t>
            </a:r>
          </a:p>
        </p:txBody>
      </p:sp>
    </p:spTree>
    <p:extLst>
      <p:ext uri="{BB962C8B-B14F-4D97-AF65-F5344CB8AC3E}">
        <p14:creationId xmlns:p14="http://schemas.microsoft.com/office/powerpoint/2010/main" val="25799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Tracking System</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pic>
        <p:nvPicPr>
          <p:cNvPr id="6" name="Picture 5">
            <a:extLst>
              <a:ext uri="{FF2B5EF4-FFF2-40B4-BE49-F238E27FC236}">
                <a16:creationId xmlns:a16="http://schemas.microsoft.com/office/drawing/2014/main" id="{84E5AA10-6914-4119-BD87-068573E4947E}"/>
              </a:ext>
            </a:extLst>
          </p:cNvPr>
          <p:cNvPicPr>
            <a:picLocks noChangeAspect="1"/>
          </p:cNvPicPr>
          <p:nvPr/>
        </p:nvPicPr>
        <p:blipFill>
          <a:blip r:embed="rId3"/>
          <a:stretch>
            <a:fillRect/>
          </a:stretch>
        </p:blipFill>
        <p:spPr>
          <a:xfrm>
            <a:off x="2133060" y="2237045"/>
            <a:ext cx="8220075" cy="2085975"/>
          </a:xfrm>
          <a:prstGeom prst="rect">
            <a:avLst/>
          </a:prstGeom>
        </p:spPr>
      </p:pic>
    </p:spTree>
    <p:extLst>
      <p:ext uri="{BB962C8B-B14F-4D97-AF65-F5344CB8AC3E}">
        <p14:creationId xmlns:p14="http://schemas.microsoft.com/office/powerpoint/2010/main" val="877685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Target Tracking challenges</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s</a:t>
            </a:r>
          </a:p>
          <a:p>
            <a:pPr algn="ctr"/>
            <a:endParaRPr lang="en-US" sz="1800" dirty="0"/>
          </a:p>
        </p:txBody>
      </p:sp>
      <p:sp>
        <p:nvSpPr>
          <p:cNvPr id="6" name="Content Placeholder 2">
            <a:extLst>
              <a:ext uri="{FF2B5EF4-FFF2-40B4-BE49-F238E27FC236}">
                <a16:creationId xmlns:a16="http://schemas.microsoft.com/office/drawing/2014/main" id="{A874F65F-D326-4448-970D-B782EAA18806}"/>
              </a:ext>
            </a:extLst>
          </p:cNvPr>
          <p:cNvSpPr txBox="1">
            <a:spLocks/>
          </p:cNvSpPr>
          <p:nvPr/>
        </p:nvSpPr>
        <p:spPr>
          <a:xfrm>
            <a:off x="1145735" y="2088329"/>
            <a:ext cx="8932544" cy="380242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b="1" dirty="0">
                <a:solidFill>
                  <a:schemeClr val="tx1"/>
                </a:solidFill>
              </a:rPr>
              <a:t>Clutter and noise</a:t>
            </a:r>
          </a:p>
          <a:p>
            <a:pPr algn="ctr"/>
            <a:endParaRPr lang="en-US" sz="2800" b="1" dirty="0">
              <a:solidFill>
                <a:schemeClr val="tx1"/>
              </a:solidFill>
            </a:endParaRPr>
          </a:p>
          <a:p>
            <a:pPr algn="ctr"/>
            <a:r>
              <a:rPr lang="en-US" sz="2800" b="1" dirty="0">
                <a:solidFill>
                  <a:schemeClr val="tx1"/>
                </a:solidFill>
              </a:rPr>
              <a:t>Maneuverable target</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Uncertain Data association</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Real-time</a:t>
            </a:r>
            <a:r>
              <a:rPr lang="en-US" sz="2800" dirty="0">
                <a:solidFill>
                  <a:schemeClr val="tx1"/>
                </a:solidFill>
              </a:rPr>
              <a:t>  </a:t>
            </a:r>
          </a:p>
          <a:p>
            <a:pPr algn="ctr"/>
            <a:endParaRPr lang="en-US" sz="1800" dirty="0"/>
          </a:p>
        </p:txBody>
      </p:sp>
    </p:spTree>
    <p:extLst>
      <p:ext uri="{BB962C8B-B14F-4D97-AF65-F5344CB8AC3E}">
        <p14:creationId xmlns:p14="http://schemas.microsoft.com/office/powerpoint/2010/main" val="3001555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512509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Detect Before Track (DBT)</a:t>
            </a:r>
          </a:p>
          <a:p>
            <a:pPr marL="914400" lvl="1" indent="-457200" algn="l">
              <a:buFont typeface="Wingdings" panose="05000000000000000000" pitchFamily="2" charset="2"/>
              <a:buChar char="Ø"/>
            </a:pPr>
            <a:r>
              <a:rPr lang="en-US" sz="2800" dirty="0">
                <a:solidFill>
                  <a:schemeClr val="tx1"/>
                </a:solidFill>
              </a:rPr>
              <a:t>Threshold measurement model </a:t>
            </a:r>
          </a:p>
          <a:p>
            <a:pPr marL="914400" lvl="1" indent="-457200" algn="l">
              <a:buFont typeface="Wingdings" panose="05000000000000000000" pitchFamily="2" charset="2"/>
              <a:buChar char="Ø"/>
            </a:pPr>
            <a:r>
              <a:rPr lang="en-US" sz="2500" dirty="0">
                <a:solidFill>
                  <a:schemeClr val="tx1"/>
                </a:solidFill>
              </a:rPr>
              <a:t>High SNR scenarios</a:t>
            </a:r>
          </a:p>
          <a:p>
            <a:pPr lvl="1" algn="l"/>
            <a:endParaRPr lang="en-US" sz="2500" b="1" i="1" dirty="0">
              <a:solidFill>
                <a:schemeClr val="tx1"/>
              </a:solidFill>
              <a:effectLst>
                <a:glow>
                  <a:srgbClr val="000000"/>
                </a:glow>
                <a:outerShdw sx="0" sy="0">
                  <a:srgbClr val="000000"/>
                </a:outerShdw>
                <a:reflection stA="0" endPos="0" fadeDir="0" sx="0" sy="0"/>
              </a:effectLst>
            </a:endParaRPr>
          </a:p>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Track Before Detect (TBD) </a:t>
            </a:r>
          </a:p>
          <a:p>
            <a:pPr marL="914400" lvl="1" indent="-457200" algn="l">
              <a:buFont typeface="Wingdings" panose="05000000000000000000" pitchFamily="2" charset="2"/>
              <a:buChar char="Ø"/>
            </a:pPr>
            <a:r>
              <a:rPr lang="en-US" sz="2500" dirty="0">
                <a:solidFill>
                  <a:schemeClr val="tx1"/>
                </a:solidFill>
              </a:rPr>
              <a:t>whole raw sensor</a:t>
            </a:r>
          </a:p>
          <a:p>
            <a:pPr marL="914400" lvl="1" indent="-457200" algn="l">
              <a:buFont typeface="Wingdings" panose="05000000000000000000" pitchFamily="2" charset="2"/>
              <a:buChar char="Ø"/>
            </a:pPr>
            <a:r>
              <a:rPr lang="en-US" sz="2500" dirty="0">
                <a:solidFill>
                  <a:schemeClr val="tx1"/>
                </a:solidFill>
              </a:rPr>
              <a:t>Using a multi-frame to accumulate target information</a:t>
            </a:r>
          </a:p>
          <a:p>
            <a:pPr marL="914400" lvl="1" indent="-457200" algn="l">
              <a:buFont typeface="Wingdings" panose="05000000000000000000" pitchFamily="2" charset="2"/>
              <a:buChar char="Ø"/>
            </a:pPr>
            <a:r>
              <a:rPr lang="en-US" sz="2500" dirty="0">
                <a:solidFill>
                  <a:schemeClr val="tx1"/>
                </a:solidFill>
              </a:rPr>
              <a:t>Low SNR scenarios</a:t>
            </a:r>
          </a:p>
          <a:p>
            <a:pPr marL="914400" lvl="1" indent="-457200" algn="l">
              <a:buFont typeface="Wingdings" panose="05000000000000000000" pitchFamily="2" charset="2"/>
              <a:buChar char="Ø"/>
            </a:pPr>
            <a:r>
              <a:rPr lang="en-US" sz="2500" dirty="0">
                <a:solidFill>
                  <a:schemeClr val="tx1"/>
                </a:solidFill>
              </a:rPr>
              <a:t>Complex computation and delay</a:t>
            </a:r>
          </a:p>
          <a:p>
            <a:pPr lvl="1" algn="l"/>
            <a:endParaRPr lang="en-US" sz="2500" b="1" i="1" dirty="0">
              <a:solidFill>
                <a:schemeClr val="tx1"/>
              </a:solidFill>
              <a:effectLst>
                <a:glow>
                  <a:srgbClr val="000000"/>
                </a:glow>
                <a:outerShdw sx="0" sy="0">
                  <a:srgbClr val="000000"/>
                </a:outerShdw>
                <a:reflection stA="0" endPos="0" fadeDir="0" sx="0" sy="0"/>
              </a:effectLst>
            </a:endParaRPr>
          </a:p>
          <a:p>
            <a:pPr algn="ctr"/>
            <a:endParaRPr lang="en-US" sz="1800" dirty="0"/>
          </a:p>
          <a:p>
            <a:pPr algn="ctr"/>
            <a:endParaRPr lang="en-US" sz="1800" dirty="0"/>
          </a:p>
        </p:txBody>
      </p:sp>
    </p:spTree>
    <p:extLst>
      <p:ext uri="{BB962C8B-B14F-4D97-AF65-F5344CB8AC3E}">
        <p14:creationId xmlns:p14="http://schemas.microsoft.com/office/powerpoint/2010/main" val="2105417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i="1" dirty="0">
                <a:solidFill>
                  <a:schemeClr val="tx1"/>
                </a:solidFill>
                <a:effectLst>
                  <a:glow>
                    <a:srgbClr val="000000"/>
                  </a:glow>
                  <a:outerShdw sx="0" sy="0">
                    <a:srgbClr val="000000"/>
                  </a:outerShdw>
                  <a:reflection stA="0" endPos="0" fadeDir="0" sx="0" sy="0"/>
                </a:effectLst>
              </a:rPr>
              <a:t>Track Before Detect (TBD) - 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Bayesian approaches</a:t>
            </a:r>
          </a:p>
          <a:p>
            <a:pPr marL="1257300" lvl="2" indent="-342900" algn="l">
              <a:buFont typeface="Wingdings" panose="05000000000000000000" pitchFamily="2" charset="2"/>
              <a:buChar char="Ø"/>
            </a:pPr>
            <a:r>
              <a:rPr lang="en-US" sz="2600" dirty="0">
                <a:solidFill>
                  <a:schemeClr val="tx1"/>
                </a:solidFill>
              </a:rPr>
              <a:t>Handle complicated target motion using recursive Bayesian filtering  approach.</a:t>
            </a:r>
          </a:p>
          <a:p>
            <a:pPr marL="1257300" lvl="2" indent="-342900" algn="l">
              <a:buFont typeface="Wingdings" panose="05000000000000000000" pitchFamily="2" charset="2"/>
              <a:buChar char="Ø"/>
            </a:pPr>
            <a:r>
              <a:rPr lang="en-US" sz="2600" dirty="0">
                <a:solidFill>
                  <a:schemeClr val="tx1"/>
                </a:solidFill>
              </a:rPr>
              <a:t>Substantial implementation cost (Particle filter)</a:t>
            </a:r>
          </a:p>
          <a:p>
            <a:pPr marL="800100" lvl="1" indent="-342900" algn="l">
              <a:buFont typeface="Wingdings" panose="05000000000000000000" pitchFamily="2" charset="2"/>
              <a:buChar char="Ø"/>
            </a:pPr>
            <a:endParaRPr lang="en-US" sz="2800" b="1" dirty="0">
              <a:solidFill>
                <a:schemeClr val="tx1"/>
              </a:solidFill>
              <a:effectLst>
                <a:glow>
                  <a:srgbClr val="000000"/>
                </a:glow>
                <a:outerShdw sx="0" sy="0">
                  <a:srgbClr val="000000"/>
                </a:outerShdw>
                <a:reflection stA="0" endPos="0" fadeDir="0" sx="0" sy="0"/>
              </a:effectLst>
            </a:endParaRPr>
          </a:p>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Non-Bayesian approaches</a:t>
            </a:r>
          </a:p>
          <a:p>
            <a:pPr marL="1257300" lvl="2" indent="-342900" algn="l">
              <a:buFont typeface="Wingdings" panose="05000000000000000000" pitchFamily="2" charset="2"/>
              <a:buChar char="Ø"/>
            </a:pPr>
            <a:r>
              <a:rPr lang="en-US" sz="2600" dirty="0">
                <a:solidFill>
                  <a:schemeClr val="tx1"/>
                </a:solidFill>
              </a:rPr>
              <a:t>Accumulate energy based on the velocity feature &amp; use optimization algorithm. </a:t>
            </a:r>
          </a:p>
          <a:p>
            <a:pPr marL="1257300" lvl="2" indent="-342900" algn="l">
              <a:buFont typeface="Wingdings" panose="05000000000000000000" pitchFamily="2" charset="2"/>
              <a:buChar char="Ø"/>
            </a:pPr>
            <a:r>
              <a:rPr lang="en-US" sz="2600" dirty="0">
                <a:solidFill>
                  <a:schemeClr val="tx1"/>
                </a:solidFill>
              </a:rPr>
              <a:t>Efficient algorithms with real-time performance (Hough, Viterbi)</a:t>
            </a:r>
          </a:p>
          <a:p>
            <a:pPr algn="ctr"/>
            <a:endParaRPr lang="en-US" sz="1800" dirty="0"/>
          </a:p>
        </p:txBody>
      </p:sp>
    </p:spTree>
    <p:extLst>
      <p:ext uri="{BB962C8B-B14F-4D97-AF65-F5344CB8AC3E}">
        <p14:creationId xmlns:p14="http://schemas.microsoft.com/office/powerpoint/2010/main" val="517990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Model/Measurement Model</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581192" y="1650135"/>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dirty="0"/>
              <a:t>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constant</a:t>
            </a: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41CBAA7E-E2EC-4869-AFA7-53749A9F717E}"/>
                  </a:ext>
                </a:extLst>
              </p:cNvPr>
              <p:cNvSpPr/>
              <p:nvPr/>
            </p:nvSpPr>
            <p:spPr>
              <a:xfrm>
                <a:off x="334077" y="2733742"/>
                <a:ext cx="5679551" cy="3663760"/>
              </a:xfrm>
              <a:prstGeom prst="rect">
                <a:avLst/>
              </a:prstGeom>
            </p:spPr>
            <p:txBody>
              <a:bodyPr wrap="square">
                <a:spAutoFit/>
              </a:bodyPr>
              <a:lstStyle/>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sSup>
                      <m:sSupPr>
                        <m:ctrlPr>
                          <a:rPr lang="en-US" i="1">
                            <a:latin typeface="Cambria Math" panose="02040503050406030204" pitchFamily="18" charset="0"/>
                            <a:ea typeface="Times New Roman" panose="02020603050405020304" pitchFamily="18" charset="0"/>
                            <a:cs typeface="David" panose="020E0502060401010101" pitchFamily="34" charset="-79"/>
                          </a:rPr>
                        </m:ctrlPr>
                      </m:sSupPr>
                      <m:e>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𝑦</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 </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𝑧</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e>
                        </m:d>
                      </m:e>
                      <m:sup>
                        <m:r>
                          <a:rPr lang="en-US" i="1">
                            <a:latin typeface="Cambria Math" panose="02040503050406030204" pitchFamily="18" charset="0"/>
                            <a:ea typeface="Times New Roman" panose="02020603050405020304" pitchFamily="18" charset="0"/>
                            <a:cs typeface="David" panose="020E0502060401010101" pitchFamily="34" charset="-79"/>
                          </a:rPr>
                          <m:t>𝑇</m:t>
                        </m:r>
                      </m:sup>
                    </m:sSup>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 </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e>
                              <m:r>
                                <a:rPr lang="en-US" i="1">
                                  <a:latin typeface="Cambria Math" panose="02040503050406030204" pitchFamily="18" charset="0"/>
                                  <a:ea typeface="Times New Roman" panose="02020603050405020304" pitchFamily="18" charset="0"/>
                                  <a:cs typeface="David" panose="020E0502060401010101" pitchFamily="34" charset="-79"/>
                                </a:rPr>
                                <m:t>0</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1</m:t>
                              </m:r>
                            </m:e>
                            <m:e>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𝑥</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r>
                                <a:rPr lang="en-US" i="1">
                                  <a:latin typeface="Cambria Math" panose="02040503050406030204" pitchFamily="18" charset="0"/>
                                  <a:ea typeface="Times New Roman" panose="02020603050405020304" pitchFamily="18" charset="0"/>
                                  <a:cs typeface="David" panose="020E0502060401010101" pitchFamily="34" charset="-79"/>
                                </a:rPr>
                                <m:t>1</m:t>
                              </m:r>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𝑦𝑖</m:t>
                                        </m:r>
                                      </m:sub>
                                    </m:sSub>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𝑧𝑖</m:t>
                                              </m:r>
                                            </m:sub>
                                          </m:sSub>
                                        </m:e>
                                      </m:mr>
                                    </m:m>
                                  </m:e>
                                </m:mr>
                              </m:m>
                            </m:e>
                          </m:mr>
                        </m:m>
                      </m:e>
                    </m:d>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r>
                  <a:rPr lang="en-US" sz="1050" i="1" dirty="0">
                    <a:effectLst/>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1</m:t>
                    </m:r>
                  </m:oMath>
                </a14:m>
                <a:r>
                  <a:rPr lang="en-US" dirty="0">
                    <a:latin typeface="David" panose="020E0502060401010101" pitchFamily="34" charset="-79"/>
                    <a:ea typeface="Times New Roman" panose="02020603050405020304" pitchFamily="18" charset="0"/>
                    <a:cs typeface="David" panose="020E0502060401010101" pitchFamily="34" charset="-79"/>
                  </a:rPr>
                  <a:t> pixel</a:t>
                </a: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Calibri" panose="020F0502020204030204" pitchFamily="34" charset="0"/>
                      </a:rPr>
                      <m:t>𝒩</m:t>
                    </m:r>
                    <m:d>
                      <m:dPr>
                        <m:ctrlPr>
                          <a:rPr lang="en-US" i="1">
                            <a:latin typeface="Cambria Math" panose="02040503050406030204" pitchFamily="18" charset="0"/>
                            <a:ea typeface="Times New Roman" panose="02020603050405020304" pitchFamily="18" charset="0"/>
                            <a:cs typeface="Calibri" panose="020F0502020204030204" pitchFamily="34" charset="0"/>
                          </a:rPr>
                        </m:ctrlPr>
                      </m:dPr>
                      <m:e>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𝜎</m:t>
                        </m:r>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&lt; ± </m:t>
                    </m:r>
                    <m:r>
                      <a:rPr lang="en-US" i="1">
                        <a:latin typeface="Cambria Math" panose="02040503050406030204" pitchFamily="18" charset="0"/>
                        <a:ea typeface="Times New Roman" panose="02020603050405020304" pitchFamily="18" charset="0"/>
                        <a:cs typeface="David" panose="020E0502060401010101" pitchFamily="34" charset="-79"/>
                      </a:rPr>
                      <m:t>0</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25</m:t>
                    </m:r>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i="1" dirty="0">
                    <a:latin typeface="David" panose="020E0502060401010101" pitchFamily="34" charset="-79"/>
                    <a:ea typeface="Times New Roman" panose="02020603050405020304" pitchFamily="18" charset="0"/>
                    <a:cs typeface="David" panose="020E0502060401010101" pitchFamily="34" charset="-79"/>
                  </a:rPr>
                  <a:t>pixel</a:t>
                </a: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2" name="Rectangle 1">
                <a:extLst>
                  <a:ext uri="{FF2B5EF4-FFF2-40B4-BE49-F238E27FC236}">
                    <a16:creationId xmlns:a16="http://schemas.microsoft.com/office/drawing/2014/main" id="{41CBAA7E-E2EC-4869-AFA7-53749A9F717E}"/>
                  </a:ext>
                </a:extLst>
              </p:cNvPr>
              <p:cNvSpPr>
                <a:spLocks noRot="1" noChangeAspect="1" noMove="1" noResize="1" noEditPoints="1" noAdjustHandles="1" noChangeArrowheads="1" noChangeShapeType="1" noTextEdit="1"/>
              </p:cNvSpPr>
              <p:nvPr/>
            </p:nvSpPr>
            <p:spPr>
              <a:xfrm>
                <a:off x="334077" y="2733742"/>
                <a:ext cx="5679551" cy="3663760"/>
              </a:xfrm>
              <a:prstGeom prst="rect">
                <a:avLst/>
              </a:prstGeom>
              <a:blipFill>
                <a:blip r:embed="rId3"/>
                <a:stretch>
                  <a:fillRect b="-16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E17420F1-6F7E-42EB-AA33-A327903F59A7}"/>
                  </a:ext>
                </a:extLst>
              </p:cNvPr>
              <p:cNvSpPr/>
              <p:nvPr/>
            </p:nvSpPr>
            <p:spPr>
              <a:xfrm>
                <a:off x="6096000" y="2706487"/>
                <a:ext cx="6095999" cy="3240502"/>
              </a:xfrm>
              <a:prstGeom prst="rect">
                <a:avLst/>
              </a:prstGeom>
            </p:spPr>
            <p:txBody>
              <a:bodyPr wrap="square">
                <a:spAutoFit/>
              </a:bodyPr>
              <a:lstStyle/>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sub-pixel target</a:t>
                </a:r>
              </a:p>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entire support inside a single pixel.</a:t>
                </a: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m:ctrlPr>
                        </m:sSubPr>
                        <m:e>
                          <m:r>
                            <a:rPr lang="en-US" sz="1600" i="1"/>
                            <m:t>3</m:t>
                          </m:r>
                          <m:r>
                            <a:rPr lang="en-US" sz="1600" i="1"/>
                            <m:t>𝐷</m:t>
                          </m:r>
                          <m:r>
                            <a:rPr lang="en-US" sz="1600" i="1"/>
                            <m:t> </m:t>
                          </m:r>
                          <m:r>
                            <a:rPr lang="en-US" sz="1600" i="1"/>
                            <m:t>𝐶𝑢𝑏𝑒</m:t>
                          </m:r>
                        </m:e>
                        <m:sub>
                          <m:r>
                            <a:rPr lang="en-US" sz="1600" i="1"/>
                            <m:t>𝐴𝐺𝑊𝑁</m:t>
                          </m:r>
                        </m:sub>
                      </m:sSub>
                      <m:r>
                        <a:rPr lang="en-US" sz="1600" i="1"/>
                        <m:t> ~ </m:t>
                      </m:r>
                      <m:r>
                        <a:rPr lang="en-US" sz="1600" i="1"/>
                        <m:t>𝒩</m:t>
                      </m:r>
                      <m:d>
                        <m:dPr>
                          <m:ctrlPr>
                            <a:rPr lang="en-US" sz="1600" i="1"/>
                          </m:ctrlPr>
                        </m:dPr>
                        <m:e>
                          <m:r>
                            <a:rPr lang="en-US" sz="1600" i="1"/>
                            <m:t>0</m:t>
                          </m:r>
                          <m:r>
                            <a:rPr lang="en-US" sz="1600" i="1"/>
                            <m:t>,</m:t>
                          </m:r>
                          <m:r>
                            <a:rPr lang="en-US" sz="1600" i="1"/>
                            <m:t>𝜎</m:t>
                          </m:r>
                        </m:e>
                      </m:d>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m:ctrlPr>
                        </m:sSubPr>
                        <m:e>
                          <m:r>
                            <a:rPr lang="en-US" sz="1600" i="1"/>
                            <m:t>3</m:t>
                          </m:r>
                          <m:r>
                            <a:rPr lang="en-US" sz="1600" i="1"/>
                            <m:t>𝐷</m:t>
                          </m:r>
                          <m:r>
                            <a:rPr lang="en-US" sz="1600" i="1"/>
                            <m:t> </m:t>
                          </m:r>
                          <m:r>
                            <a:rPr lang="en-US" sz="1600" i="1"/>
                            <m:t>𝐶𝑢𝑏𝑒</m:t>
                          </m:r>
                        </m:e>
                        <m:sub>
                          <m:r>
                            <a:rPr lang="en-US" sz="1600" i="1"/>
                            <m:t>𝐿𝑖𝑛𝑒</m:t>
                          </m:r>
                          <m:r>
                            <a:rPr lang="en-US" sz="1600" i="1"/>
                            <m:t>&amp;</m:t>
                          </m:r>
                          <m:r>
                            <a:rPr lang="en-US" sz="1600" i="1"/>
                            <m:t>𝐴𝐺𝑊𝑁</m:t>
                          </m:r>
                        </m:sub>
                      </m:sSub>
                      <m:r>
                        <a:rPr lang="en-US" sz="1600" i="1"/>
                        <m:t>  = </m:t>
                      </m:r>
                      <m:sSub>
                        <m:sSubPr>
                          <m:ctrlPr>
                            <a:rPr lang="en-US" sz="1600" i="1"/>
                          </m:ctrlPr>
                        </m:sSubPr>
                        <m:e>
                          <m:r>
                            <a:rPr lang="en-US" sz="1600" i="1"/>
                            <m:t>3</m:t>
                          </m:r>
                          <m:r>
                            <a:rPr lang="en-US" sz="1600" i="1"/>
                            <m:t>𝐷</m:t>
                          </m:r>
                          <m:r>
                            <a:rPr lang="en-US" sz="1600" i="1"/>
                            <m:t> </m:t>
                          </m:r>
                          <m:r>
                            <a:rPr lang="en-US" sz="1600" i="1"/>
                            <m:t>𝐶𝑢𝑏𝑒</m:t>
                          </m:r>
                        </m:e>
                        <m:sub>
                          <m:r>
                            <a:rPr lang="en-US" sz="1600" i="1"/>
                            <m:t>𝐿𝑖𝑛𝑒</m:t>
                          </m:r>
                          <m:d>
                            <m:dPr>
                              <m:ctrlPr>
                                <a:rPr lang="en-US" sz="1600" i="1"/>
                              </m:ctrlPr>
                            </m:dPr>
                            <m:e>
                              <m:r>
                                <a:rPr lang="en-US" sz="1600" i="1"/>
                                <m:t>𝜇</m:t>
                              </m:r>
                              <m:r>
                                <a:rPr lang="en-US" sz="1600" i="1"/>
                                <m:t>=</m:t>
                              </m:r>
                              <m:r>
                                <a:rPr lang="en-US" sz="1600" i="1"/>
                                <m:t>1</m:t>
                              </m:r>
                              <m:r>
                                <a:rPr lang="en-US" sz="1600" i="1"/>
                                <m:t>,</m:t>
                              </m:r>
                              <m:r>
                                <a:rPr lang="en-US" sz="1600" i="1"/>
                                <m:t>𝜎</m:t>
                              </m:r>
                              <m:r>
                                <a:rPr lang="en-US" sz="1600" i="1"/>
                                <m:t>=</m:t>
                              </m:r>
                              <m:r>
                                <a:rPr lang="en-US" sz="1600" i="1"/>
                                <m:t>0</m:t>
                              </m:r>
                            </m:e>
                          </m:d>
                        </m:sub>
                      </m:sSub>
                      <m:r>
                        <a:rPr lang="en-US" sz="1600" i="1"/>
                        <m:t>  + </m:t>
                      </m:r>
                      <m:f>
                        <m:fPr>
                          <m:ctrlPr>
                            <a:rPr lang="en-US" sz="1600" i="1"/>
                          </m:ctrlPr>
                        </m:fPr>
                        <m:num>
                          <m:sSub>
                            <m:sSubPr>
                              <m:ctrlPr>
                                <a:rPr lang="en-US" sz="1600" i="1"/>
                              </m:ctrlPr>
                            </m:sSubPr>
                            <m:e>
                              <m:r>
                                <a:rPr lang="en-US" sz="1600" i="1"/>
                                <m:t>3</m:t>
                              </m:r>
                              <m:r>
                                <a:rPr lang="en-US" sz="1600" i="1"/>
                                <m:t>𝐷</m:t>
                              </m:r>
                              <m:r>
                                <a:rPr lang="en-US" sz="1600" i="1"/>
                                <m:t> </m:t>
                              </m:r>
                              <m:r>
                                <a:rPr lang="en-US" sz="1600" i="1"/>
                                <m:t>𝐶𝑢𝑏𝑒</m:t>
                              </m:r>
                            </m:e>
                            <m:sub>
                              <m:r>
                                <a:rPr lang="en-US" sz="1600" i="1"/>
                                <m:t>𝐴𝐺𝑊𝑁</m:t>
                              </m:r>
                            </m:sub>
                          </m:sSub>
                          <m:r>
                            <a:rPr lang="en-US" sz="1600" i="1"/>
                            <m:t> </m:t>
                          </m:r>
                        </m:num>
                        <m:den>
                          <m:r>
                            <a:rPr lang="en-US" sz="1600" i="1"/>
                            <m:t>𝑁𝑜𝑖𝑠𝑒</m:t>
                          </m:r>
                          <m:r>
                            <a:rPr lang="en-US" sz="1600" i="1"/>
                            <m:t> </m:t>
                          </m:r>
                          <m:r>
                            <a:rPr lang="en-US" sz="1600" i="1"/>
                            <m:t>𝐿𝑒𝑣𝑒𝑙</m:t>
                          </m:r>
                        </m:den>
                      </m:f>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3" name="Rectangle 2">
                <a:extLst>
                  <a:ext uri="{FF2B5EF4-FFF2-40B4-BE49-F238E27FC236}">
                    <a16:creationId xmlns:a16="http://schemas.microsoft.com/office/drawing/2014/main" id="{E17420F1-6F7E-42EB-AA33-A327903F59A7}"/>
                  </a:ext>
                </a:extLst>
              </p:cNvPr>
              <p:cNvSpPr>
                <a:spLocks noRot="1" noChangeAspect="1" noMove="1" noResize="1" noEditPoints="1" noAdjustHandles="1" noChangeArrowheads="1" noChangeShapeType="1" noTextEdit="1"/>
              </p:cNvSpPr>
              <p:nvPr/>
            </p:nvSpPr>
            <p:spPr>
              <a:xfrm>
                <a:off x="6096000" y="2706487"/>
                <a:ext cx="6095999" cy="3240502"/>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2851D3D0-AACD-41CA-95C3-C4768B236240}"/>
              </a:ext>
            </a:extLst>
          </p:cNvPr>
          <p:cNvCxnSpPr/>
          <p:nvPr/>
        </p:nvCxnSpPr>
        <p:spPr>
          <a:xfrm>
            <a:off x="8775701" y="3655516"/>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73C992-B505-4068-80C8-FF47E28A9BFF}"/>
              </a:ext>
            </a:extLst>
          </p:cNvPr>
          <p:cNvCxnSpPr/>
          <p:nvPr/>
        </p:nvCxnSpPr>
        <p:spPr>
          <a:xfrm>
            <a:off x="9194800" y="3676622"/>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90B235-06D2-4EF7-97EB-0072887BA7E4}"/>
              </a:ext>
            </a:extLst>
          </p:cNvPr>
          <p:cNvCxnSpPr>
            <a:cxnSpLocks/>
          </p:cNvCxnSpPr>
          <p:nvPr/>
        </p:nvCxnSpPr>
        <p:spPr>
          <a:xfrm>
            <a:off x="8382000" y="3943699"/>
            <a:ext cx="1206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7E9D5D-43D6-408F-8B4A-B047AEB52F13}"/>
              </a:ext>
            </a:extLst>
          </p:cNvPr>
          <p:cNvCxnSpPr>
            <a:cxnSpLocks/>
          </p:cNvCxnSpPr>
          <p:nvPr/>
        </p:nvCxnSpPr>
        <p:spPr>
          <a:xfrm>
            <a:off x="8382000" y="4298546"/>
            <a:ext cx="12065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EC375DA-C1D6-44EF-9993-B006721D22E7}"/>
              </a:ext>
            </a:extLst>
          </p:cNvPr>
          <p:cNvSpPr/>
          <p:nvPr/>
        </p:nvSpPr>
        <p:spPr>
          <a:xfrm>
            <a:off x="8775701" y="3943699"/>
            <a:ext cx="419099" cy="3548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49ADC5B-93AA-4A77-BB23-11426D84B3DC}"/>
              </a:ext>
            </a:extLst>
          </p:cNvPr>
          <p:cNvCxnSpPr/>
          <p:nvPr/>
        </p:nvCxnSpPr>
        <p:spPr>
          <a:xfrm>
            <a:off x="6096000" y="2706487"/>
            <a:ext cx="0" cy="41515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73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Dynamic SHAS Based Tracking</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DBC0765F-0D28-4001-9A28-E6FCE5570E9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265" y="1717040"/>
            <a:ext cx="2086928" cy="1711960"/>
          </a:xfrm>
          <a:prstGeom prst="rect">
            <a:avLst/>
          </a:prstGeom>
          <a:noFill/>
          <a:ln>
            <a:noFill/>
          </a:ln>
        </p:spPr>
      </p:pic>
      <p:pic>
        <p:nvPicPr>
          <p:cNvPr id="9" name="Picture 8">
            <a:extLst>
              <a:ext uri="{FF2B5EF4-FFF2-40B4-BE49-F238E27FC236}">
                <a16:creationId xmlns:a16="http://schemas.microsoft.com/office/drawing/2014/main" id="{C14A3858-02A5-4091-A9CC-121C65AA3075}"/>
              </a:ext>
            </a:extLst>
          </p:cNvPr>
          <p:cNvPicPr>
            <a:picLocks noChangeAspect="1"/>
          </p:cNvPicPr>
          <p:nvPr/>
        </p:nvPicPr>
        <p:blipFill>
          <a:blip r:embed="rId4"/>
          <a:stretch>
            <a:fillRect/>
          </a:stretch>
        </p:blipFill>
        <p:spPr>
          <a:xfrm>
            <a:off x="4889958" y="1667984"/>
            <a:ext cx="3365500" cy="2470191"/>
          </a:xfrm>
          <a:prstGeom prst="rect">
            <a:avLst/>
          </a:prstGeom>
        </p:spPr>
      </p:pic>
      <p:pic>
        <p:nvPicPr>
          <p:cNvPr id="11" name="Picture 10">
            <a:extLst>
              <a:ext uri="{FF2B5EF4-FFF2-40B4-BE49-F238E27FC236}">
                <a16:creationId xmlns:a16="http://schemas.microsoft.com/office/drawing/2014/main" id="{8B7E6A23-93BA-41C2-8F11-311908A630C9}"/>
              </a:ext>
            </a:extLst>
          </p:cNvPr>
          <p:cNvPicPr>
            <a:picLocks noChangeAspect="1"/>
          </p:cNvPicPr>
          <p:nvPr/>
        </p:nvPicPr>
        <p:blipFill>
          <a:blip r:embed="rId5"/>
          <a:stretch>
            <a:fillRect/>
          </a:stretch>
        </p:blipFill>
        <p:spPr>
          <a:xfrm>
            <a:off x="5269706" y="4492483"/>
            <a:ext cx="2325687" cy="1835495"/>
          </a:xfrm>
          <a:prstGeom prst="rect">
            <a:avLst/>
          </a:prstGeom>
        </p:spPr>
      </p:pic>
      <p:pic>
        <p:nvPicPr>
          <p:cNvPr id="12" name="Picture 11">
            <a:extLst>
              <a:ext uri="{FF2B5EF4-FFF2-40B4-BE49-F238E27FC236}">
                <a16:creationId xmlns:a16="http://schemas.microsoft.com/office/drawing/2014/main" id="{1CF127E9-314D-45D2-A81A-C2B8B230DD0E}"/>
              </a:ext>
            </a:extLst>
          </p:cNvPr>
          <p:cNvPicPr>
            <a:picLocks noChangeAspect="1"/>
          </p:cNvPicPr>
          <p:nvPr/>
        </p:nvPicPr>
        <p:blipFill>
          <a:blip r:embed="rId6"/>
          <a:stretch>
            <a:fillRect/>
          </a:stretch>
        </p:blipFill>
        <p:spPr>
          <a:xfrm>
            <a:off x="8768540" y="1970170"/>
            <a:ext cx="3263908" cy="1384688"/>
          </a:xfrm>
          <a:prstGeom prst="rect">
            <a:avLst/>
          </a:prstGeom>
        </p:spPr>
      </p:pic>
      <p:sp>
        <p:nvSpPr>
          <p:cNvPr id="14" name="Multiplication Sign 13">
            <a:extLst>
              <a:ext uri="{FF2B5EF4-FFF2-40B4-BE49-F238E27FC236}">
                <a16:creationId xmlns:a16="http://schemas.microsoft.com/office/drawing/2014/main" id="{2C496E5A-B613-4BB5-8048-A5159E7DAB97}"/>
              </a:ext>
            </a:extLst>
          </p:cNvPr>
          <p:cNvSpPr/>
          <p:nvPr/>
        </p:nvSpPr>
        <p:spPr>
          <a:xfrm>
            <a:off x="2192655" y="2463165"/>
            <a:ext cx="104775" cy="6667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106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09628"/>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285750" indent="-285750">
              <a:buFont typeface="Wingdings" panose="05000000000000000000" pitchFamily="2" charset="2"/>
              <a:buChar char="Ø"/>
            </a:pPr>
            <a:r>
              <a:rPr lang="en-US" sz="2000" dirty="0">
                <a:solidFill>
                  <a:schemeClr val="tx1"/>
                </a:solidFill>
              </a:rPr>
              <a:t>SHAS </a:t>
            </a:r>
          </a:p>
          <a:p>
            <a:pPr marL="742950" lvl="1" indent="-285750" algn="l">
              <a:buFont typeface="Wingdings" panose="05000000000000000000" pitchFamily="2" charset="2"/>
              <a:buChar char="Ø"/>
            </a:pPr>
            <a:r>
              <a:rPr lang="en-US" sz="2000" dirty="0">
                <a:solidFill>
                  <a:schemeClr val="tx1"/>
                </a:solidFill>
              </a:rPr>
              <a:t>‘Detection’ criteria</a:t>
            </a:r>
          </a:p>
          <a:p>
            <a:pPr marL="742950" lvl="1" indent="-285750" algn="l">
              <a:buFont typeface="Wingdings" panose="05000000000000000000" pitchFamily="2" charset="2"/>
              <a:buChar char="Ø"/>
            </a:pPr>
            <a:r>
              <a:rPr lang="en-US" sz="2000" dirty="0">
                <a:solidFill>
                  <a:schemeClr val="tx1"/>
                </a:solidFill>
              </a:rPr>
              <a:t>‘Tracking’ criteria</a:t>
            </a:r>
          </a:p>
          <a:p>
            <a:endParaRPr lang="en-US" sz="2000" dirty="0">
              <a:solidFill>
                <a:schemeClr val="tx1"/>
              </a:solidFill>
            </a:endParaRPr>
          </a:p>
          <a:p>
            <a:pPr marL="285750" indent="-285750">
              <a:buFont typeface="Wingdings" panose="05000000000000000000" pitchFamily="2" charset="2"/>
              <a:buChar char="Ø"/>
            </a:pPr>
            <a:r>
              <a:rPr lang="en-US" sz="2000" dirty="0">
                <a:solidFill>
                  <a:schemeClr val="tx1"/>
                </a:solidFill>
              </a:rPr>
              <a:t>Dynamic SHAS</a:t>
            </a:r>
          </a:p>
          <a:p>
            <a:pPr marL="742950" lvl="1" indent="-285750" algn="l">
              <a:buFont typeface="Wingdings" panose="05000000000000000000" pitchFamily="2" charset="2"/>
              <a:buChar char="Ø"/>
            </a:pPr>
            <a:r>
              <a:rPr lang="en-US" sz="2000" dirty="0">
                <a:solidFill>
                  <a:schemeClr val="tx1"/>
                </a:solidFill>
              </a:rPr>
              <a:t>Straight trajectory</a:t>
            </a:r>
          </a:p>
          <a:p>
            <a:pPr marL="742950" lvl="1" indent="-285750" algn="l">
              <a:buFont typeface="Wingdings" panose="05000000000000000000" pitchFamily="2" charset="2"/>
              <a:buChar char="Ø"/>
            </a:pPr>
            <a:r>
              <a:rPr lang="en-US" sz="2000" dirty="0">
                <a:solidFill>
                  <a:schemeClr val="tx1"/>
                </a:solidFill>
              </a:rPr>
              <a:t>Curved trajectory</a:t>
            </a:r>
          </a:p>
          <a:p>
            <a:pPr marL="742950" lvl="1" indent="-285750" algn="l">
              <a:buFont typeface="Wingdings" panose="05000000000000000000" pitchFamily="2" charset="2"/>
              <a:buChar char="Ø"/>
            </a:pPr>
            <a:r>
              <a:rPr lang="en-US" sz="2000" dirty="0">
                <a:solidFill>
                  <a:schemeClr val="tx1"/>
                </a:solidFill>
              </a:rPr>
              <a:t>Straight with model noise trajectory</a:t>
            </a:r>
          </a:p>
          <a:p>
            <a:endParaRPr lang="en-US" sz="2000" dirty="0">
              <a:solidFill>
                <a:schemeClr val="tx1"/>
              </a:solidFill>
            </a:endParaRPr>
          </a:p>
          <a:p>
            <a:pPr marL="285750" indent="-285750">
              <a:buFont typeface="Wingdings" panose="05000000000000000000" pitchFamily="2" charset="2"/>
              <a:buChar char="Ø"/>
            </a:pPr>
            <a:r>
              <a:rPr lang="en-US" sz="2000" dirty="0">
                <a:solidFill>
                  <a:schemeClr val="tx1"/>
                </a:solidFill>
              </a:rPr>
              <a:t>Viterbi</a:t>
            </a:r>
          </a:p>
          <a:p>
            <a:pPr marL="285750" indent="-285750">
              <a:buFont typeface="Wingdings" panose="05000000000000000000" pitchFamily="2" charset="2"/>
              <a:buChar char="Ø"/>
            </a:pPr>
            <a:endParaRPr lang="en-US" sz="2000" dirty="0">
              <a:solidFill>
                <a:schemeClr val="tx1"/>
              </a:solidFill>
            </a:endParaRPr>
          </a:p>
          <a:p>
            <a:pPr marL="285750" indent="-285750">
              <a:buFont typeface="Wingdings" panose="05000000000000000000" pitchFamily="2" charset="2"/>
              <a:buChar char="Ø"/>
            </a:pPr>
            <a:r>
              <a:rPr lang="en-US" sz="2000" dirty="0">
                <a:solidFill>
                  <a:schemeClr val="tx1"/>
                </a:solidFill>
              </a:rPr>
              <a:t>Clouds  scene</a:t>
            </a:r>
          </a:p>
          <a:p>
            <a:pPr algn="ctr"/>
            <a:endParaRPr lang="en-US" sz="1800" dirty="0"/>
          </a:p>
        </p:txBody>
      </p:sp>
    </p:spTree>
    <p:extLst>
      <p:ext uri="{BB962C8B-B14F-4D97-AF65-F5344CB8AC3E}">
        <p14:creationId xmlns:p14="http://schemas.microsoft.com/office/powerpoint/2010/main" val="3475481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The 3D X-Ray Transform</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3684649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A99EEC8-AF83-48F7-90DB-48E9FD9BBFF0}"/>
              </a:ext>
            </a:extLst>
          </p:cNvPr>
          <p:cNvSpPr>
            <a:spLocks noGrp="1" noChangeArrowheads="1"/>
          </p:cNvSpPr>
          <p:nvPr>
            <p:ph type="title"/>
          </p:nvPr>
        </p:nvSpPr>
        <p:spPr>
          <a:xfrm>
            <a:off x="1992314" y="188913"/>
            <a:ext cx="8135937" cy="1371600"/>
          </a:xfrm>
        </p:spPr>
        <p:txBody>
          <a:bodyPr/>
          <a:lstStyle/>
          <a:p>
            <a:pPr eaLnBrk="1" hangingPunct="1"/>
            <a:r>
              <a:rPr lang="en-US" altLang="en-US" u="sng"/>
              <a:t>D</a:t>
            </a:r>
            <a:r>
              <a:rPr lang="en-US" altLang="en-US"/>
              <a:t>SHAS: Why Sliding Window ?</a:t>
            </a:r>
          </a:p>
        </p:txBody>
      </p:sp>
      <p:sp>
        <p:nvSpPr>
          <p:cNvPr id="43011" name="Rectangle 3">
            <a:extLst>
              <a:ext uri="{FF2B5EF4-FFF2-40B4-BE49-F238E27FC236}">
                <a16:creationId xmlns:a16="http://schemas.microsoft.com/office/drawing/2014/main" id="{6CD114C9-EACD-4DEA-8334-16B1DFA9DCCB}"/>
              </a:ext>
            </a:extLst>
          </p:cNvPr>
          <p:cNvSpPr>
            <a:spLocks noGrp="1" noChangeArrowheads="1"/>
          </p:cNvSpPr>
          <p:nvPr>
            <p:ph type="body" idx="1"/>
          </p:nvPr>
        </p:nvSpPr>
        <p:spPr>
          <a:xfrm>
            <a:off x="1981200" y="4295776"/>
            <a:ext cx="8229600" cy="1725613"/>
          </a:xfrm>
        </p:spPr>
        <p:txBody>
          <a:bodyPr>
            <a:normAutofit fontScale="92500" lnSpcReduction="20000"/>
          </a:bodyPr>
          <a:lstStyle/>
          <a:p>
            <a:pPr algn="l" rtl="0" eaLnBrk="1" hangingPunct="1"/>
            <a:r>
              <a:rPr lang="en-US" altLang="en-US" sz="1800"/>
              <a:t>Constraints on memory and speed </a:t>
            </a:r>
            <a:br>
              <a:rPr lang="en-US" altLang="en-US" sz="1800"/>
            </a:br>
            <a:r>
              <a:rPr lang="en-US" altLang="en-US" sz="1800"/>
              <a:t>(moderate cube </a:t>
            </a:r>
            <a:r>
              <a:rPr lang="en-US" altLang="en-US" sz="1800" i="1"/>
              <a:t>64</a:t>
            </a:r>
            <a:r>
              <a:rPr lang="en-US" altLang="en-US" sz="1800" i="1" baseline="30000"/>
              <a:t>3 </a:t>
            </a:r>
            <a:r>
              <a:rPr lang="en-US" altLang="en-US" sz="1800"/>
              <a:t>=&gt; </a:t>
            </a:r>
            <a:r>
              <a:rPr lang="en-US" altLang="en-US" sz="1800" i="1"/>
              <a:t>1.5</a:t>
            </a:r>
            <a:r>
              <a:rPr lang="en-US" altLang="en-US" sz="1800"/>
              <a:t> Gb of coefficients)</a:t>
            </a:r>
          </a:p>
          <a:p>
            <a:pPr algn="l" rtl="0" eaLnBrk="1" hangingPunct="1"/>
            <a:r>
              <a:rPr lang="en-US" altLang="en-US" sz="1800"/>
              <a:t>Shift-invariant</a:t>
            </a:r>
          </a:p>
          <a:p>
            <a:pPr algn="l" rtl="0" eaLnBrk="1" hangingPunct="1"/>
            <a:r>
              <a:rPr lang="en-US" altLang="en-US" sz="1800"/>
              <a:t>Dynamic Region of Interest</a:t>
            </a:r>
          </a:p>
          <a:p>
            <a:pPr algn="l" rtl="0" eaLnBrk="1" hangingPunct="1"/>
            <a:r>
              <a:rPr lang="en-US" altLang="en-US" sz="1800"/>
              <a:t>Fast</a:t>
            </a:r>
          </a:p>
        </p:txBody>
      </p:sp>
      <p:pic>
        <p:nvPicPr>
          <p:cNvPr id="43012" name="Picture 6">
            <a:extLst>
              <a:ext uri="{FF2B5EF4-FFF2-40B4-BE49-F238E27FC236}">
                <a16:creationId xmlns:a16="http://schemas.microsoft.com/office/drawing/2014/main" id="{5AAAEA7B-F252-4B61-B797-078088DF0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1" y="981075"/>
            <a:ext cx="56880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r>
              <a:rPr lang="en-US" altLang="en-US" sz="2800" i="1" dirty="0"/>
              <a:t>n</a:t>
            </a:r>
            <a:r>
              <a:rPr lang="en-US" altLang="en-US" sz="2800" i="1" baseline="30000" dirty="0"/>
              <a:t>3</a:t>
            </a:r>
            <a:r>
              <a:rPr lang="en-US" altLang="en-US" sz="2800" dirty="0"/>
              <a:t> – voxels (cube), </a:t>
            </a:r>
            <a:r>
              <a:rPr lang="en-US" altLang="en-US" sz="2800" i="1" dirty="0"/>
              <a:t>f(</a:t>
            </a:r>
            <a:r>
              <a:rPr lang="en-US" altLang="en-US" sz="2800" i="1" dirty="0" err="1"/>
              <a:t>x,y,z</a:t>
            </a:r>
            <a:r>
              <a:rPr lang="en-US" altLang="en-US" sz="2800" i="1" dirty="0"/>
              <a:t>)</a:t>
            </a:r>
            <a:br>
              <a:rPr lang="en-US" altLang="en-US" sz="2800" i="1" dirty="0"/>
            </a:br>
            <a:endParaRPr lang="en-US" altLang="en-US" sz="2800" i="1" dirty="0"/>
          </a:p>
          <a:p>
            <a:r>
              <a:rPr lang="en-US" altLang="en-US" sz="2800" i="1" dirty="0"/>
              <a:t> 		               </a:t>
            </a:r>
            <a:r>
              <a:rPr lang="en-US" altLang="en-US" sz="2800" dirty="0"/>
              <a:t>-point field</a:t>
            </a:r>
            <a:br>
              <a:rPr lang="en-US" altLang="en-US" sz="2800" dirty="0"/>
            </a:br>
            <a:endParaRPr lang="en-US" altLang="en-US" sz="2800" dirty="0"/>
          </a:p>
          <a:p>
            <a:r>
              <a:rPr lang="en-US" altLang="en-US" sz="2800" dirty="0"/>
              <a:t>Contains filaments and noise </a:t>
            </a:r>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Data of Interest</a:t>
            </a:r>
            <a:endParaRPr lang="en-US" sz="3200" dirty="0">
              <a:solidFill>
                <a:schemeClr val="tx1"/>
              </a:solidFill>
            </a:endParaRPr>
          </a:p>
        </p:txBody>
      </p:sp>
      <p:pic>
        <p:nvPicPr>
          <p:cNvPr id="2" name="Picture 1">
            <a:extLst>
              <a:ext uri="{FF2B5EF4-FFF2-40B4-BE49-F238E27FC236}">
                <a16:creationId xmlns:a16="http://schemas.microsoft.com/office/drawing/2014/main" id="{D5F3E880-B8E3-46F8-A320-10F1CD28ABD0}"/>
              </a:ext>
            </a:extLst>
          </p:cNvPr>
          <p:cNvPicPr>
            <a:picLocks noChangeAspect="1"/>
          </p:cNvPicPr>
          <p:nvPr/>
        </p:nvPicPr>
        <p:blipFill>
          <a:blip r:embed="rId3"/>
          <a:stretch>
            <a:fillRect/>
          </a:stretch>
        </p:blipFill>
        <p:spPr>
          <a:xfrm>
            <a:off x="914208" y="4772461"/>
            <a:ext cx="2710425" cy="848467"/>
          </a:xfrm>
          <a:prstGeom prst="rect">
            <a:avLst/>
          </a:prstGeom>
        </p:spPr>
      </p:pic>
      <p:pic>
        <p:nvPicPr>
          <p:cNvPr id="10" name="Picture 16">
            <a:extLst>
              <a:ext uri="{FF2B5EF4-FFF2-40B4-BE49-F238E27FC236}">
                <a16:creationId xmlns:a16="http://schemas.microsoft.com/office/drawing/2014/main" id="{9C91602C-D90C-4D57-8FDF-FB4C0F23F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648" y="1414854"/>
            <a:ext cx="2632188" cy="234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1AB06851-082E-4201-9442-67D42C64C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4935" y="1212813"/>
            <a:ext cx="3014176" cy="290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23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690876317"/>
              </p:ext>
            </p:extLst>
          </p:nvPr>
        </p:nvGraphicFramePr>
        <p:xfrm>
          <a:off x="581025" y="1031967"/>
          <a:ext cx="11029950" cy="4943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20187" y="1699026"/>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800" dirty="0"/>
              <a:t>Medical and Biological Imaging</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af-ZA" altLang="en-US" sz="2800" dirty="0"/>
              <a:t>Astronomy</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en-US" altLang="en-US" sz="2800" dirty="0">
                <a:solidFill>
                  <a:srgbClr val="C00000"/>
                </a:solidFill>
              </a:rPr>
              <a:t>Dim Moving Objects Tracking</a:t>
            </a:r>
            <a:br>
              <a:rPr lang="en-US" altLang="en-US" sz="2800" dirty="0"/>
            </a:br>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Applications</a:t>
            </a:r>
            <a:endParaRPr lang="en-US" sz="3200" dirty="0">
              <a:solidFill>
                <a:schemeClr val="tx1"/>
              </a:solidFill>
            </a:endParaRPr>
          </a:p>
        </p:txBody>
      </p:sp>
      <p:pic>
        <p:nvPicPr>
          <p:cNvPr id="6" name="Picture 5">
            <a:extLst>
              <a:ext uri="{FF2B5EF4-FFF2-40B4-BE49-F238E27FC236}">
                <a16:creationId xmlns:a16="http://schemas.microsoft.com/office/drawing/2014/main" id="{9F5F3E69-EF0C-46FB-825B-094571D5FE9C}"/>
              </a:ext>
            </a:extLst>
          </p:cNvPr>
          <p:cNvPicPr>
            <a:picLocks noChangeAspect="1" noChangeArrowheads="1"/>
          </p:cNvPicPr>
          <p:nvPr/>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9056582" y="3034198"/>
            <a:ext cx="2075089" cy="1654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Content Placeholder 2">
            <a:extLst>
              <a:ext uri="{FF2B5EF4-FFF2-40B4-BE49-F238E27FC236}">
                <a16:creationId xmlns:a16="http://schemas.microsoft.com/office/drawing/2014/main" id="{6BFB6DA5-DC95-42F9-930D-F9FC04673469}"/>
              </a:ext>
            </a:extLst>
          </p:cNvPr>
          <p:cNvSpPr txBox="1">
            <a:spLocks/>
          </p:cNvSpPr>
          <p:nvPr/>
        </p:nvSpPr>
        <p:spPr>
          <a:xfrm>
            <a:off x="8066437" y="4680845"/>
            <a:ext cx="4257291" cy="12038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https://www.pinterest.com/pin/490540584389823063/</a:t>
            </a:r>
          </a:p>
        </p:txBody>
      </p:sp>
      <p:sp>
        <p:nvSpPr>
          <p:cNvPr id="10" name="Content Placeholder 2">
            <a:extLst>
              <a:ext uri="{FF2B5EF4-FFF2-40B4-BE49-F238E27FC236}">
                <a16:creationId xmlns:a16="http://schemas.microsoft.com/office/drawing/2014/main" id="{B8C18A83-1E1B-4B3E-9FE8-63577D9802C2}"/>
              </a:ext>
            </a:extLst>
          </p:cNvPr>
          <p:cNvSpPr txBox="1">
            <a:spLocks/>
          </p:cNvSpPr>
          <p:nvPr/>
        </p:nvSpPr>
        <p:spPr>
          <a:xfrm>
            <a:off x="8369865" y="2553111"/>
            <a:ext cx="4257291" cy="29125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https://www.jvejournals.com/article/20724</a:t>
            </a:r>
          </a:p>
        </p:txBody>
      </p:sp>
      <p:pic>
        <p:nvPicPr>
          <p:cNvPr id="3" name="Picture 2">
            <a:extLst>
              <a:ext uri="{FF2B5EF4-FFF2-40B4-BE49-F238E27FC236}">
                <a16:creationId xmlns:a16="http://schemas.microsoft.com/office/drawing/2014/main" id="{930EDF97-C08E-42C0-ACF1-652F1F63E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049" y="1233517"/>
            <a:ext cx="3908108" cy="1341840"/>
          </a:xfrm>
          <a:prstGeom prst="rect">
            <a:avLst/>
          </a:prstGeom>
        </p:spPr>
      </p:pic>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6"/>
          <a:stretch>
            <a:fillRect/>
          </a:stretch>
        </p:blipFill>
        <p:spPr>
          <a:xfrm>
            <a:off x="9634248" y="5188981"/>
            <a:ext cx="2586256" cy="1441127"/>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8895373" y="5881833"/>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6633284" y="5158974"/>
            <a:ext cx="1905000" cy="1295400"/>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7"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7"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7" cstate="print"/>
            <a:srcRect/>
            <a:stretch>
              <a:fillRect/>
            </a:stretch>
          </p:blipFill>
          <p:spPr bwMode="auto">
            <a:xfrm>
              <a:off x="612" y="1752"/>
              <a:ext cx="1568" cy="1176"/>
            </a:xfrm>
            <a:prstGeom prst="rect">
              <a:avLst/>
            </a:prstGeom>
            <a:noFill/>
            <a:ln w="9525">
              <a:noFill/>
              <a:miter lim="800000"/>
              <a:headEnd/>
              <a:tailEnd/>
            </a:ln>
          </p:spPr>
        </p:pic>
      </p:grpSp>
      <p:sp>
        <p:nvSpPr>
          <p:cNvPr id="23" name="Content Placeholder 2">
            <a:extLst>
              <a:ext uri="{FF2B5EF4-FFF2-40B4-BE49-F238E27FC236}">
                <a16:creationId xmlns:a16="http://schemas.microsoft.com/office/drawing/2014/main" id="{5509A6F7-19B1-41F5-BA18-E11E8018F952}"/>
              </a:ext>
            </a:extLst>
          </p:cNvPr>
          <p:cNvSpPr txBox="1">
            <a:spLocks/>
          </p:cNvSpPr>
          <p:nvPr/>
        </p:nvSpPr>
        <p:spPr>
          <a:xfrm>
            <a:off x="786071" y="4084630"/>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D. L. Donoho a, O. Levi a, J.-L. Starck b and V.J.Mart´ınez c ,Multiscale Geometric Analysis for 3-D Catalogues</a:t>
            </a:r>
            <a:endParaRPr lang="en-US" sz="1200" b="1" dirty="0">
              <a:solidFill>
                <a:schemeClr val="tx1"/>
              </a:solidFill>
            </a:endParaRPr>
          </a:p>
        </p:txBody>
      </p:sp>
      <p:sp>
        <p:nvSpPr>
          <p:cNvPr id="24" name="Content Placeholder 2">
            <a:extLst>
              <a:ext uri="{FF2B5EF4-FFF2-40B4-BE49-F238E27FC236}">
                <a16:creationId xmlns:a16="http://schemas.microsoft.com/office/drawing/2014/main" id="{ABFE9B97-DFBF-48C1-B495-C489863A9F48}"/>
              </a:ext>
            </a:extLst>
          </p:cNvPr>
          <p:cNvSpPr txBox="1">
            <a:spLocks/>
          </p:cNvSpPr>
          <p:nvPr/>
        </p:nvSpPr>
        <p:spPr>
          <a:xfrm>
            <a:off x="786071" y="2267438"/>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Mehul P. </a:t>
            </a:r>
            <a:r>
              <a:rPr lang="en-US" sz="1200" b="1" dirty="0" err="1"/>
              <a:t>Sampat</a:t>
            </a:r>
            <a:r>
              <a:rPr lang="en-US" sz="1200" b="1" dirty="0"/>
              <a:t>, Alan C., </a:t>
            </a:r>
            <a:r>
              <a:rPr lang="en-US" sz="1200" b="1" dirty="0" err="1"/>
              <a:t>Bovik</a:t>
            </a:r>
            <a:r>
              <a:rPr lang="en-US" sz="1200" b="1" dirty="0"/>
              <a:t> B., Mia K. Markey, Classification of mammographic lesions into BI-RADS shape categories using the Beamlet Transform</a:t>
            </a:r>
            <a:endParaRPr lang="en-US" sz="1200" b="1" dirty="0">
              <a:solidFill>
                <a:schemeClr val="tx1"/>
              </a:solidFill>
            </a:endParaRPr>
          </a:p>
        </p:txBody>
      </p:sp>
    </p:spTree>
    <p:extLst>
      <p:ext uri="{BB962C8B-B14F-4D97-AF65-F5344CB8AC3E}">
        <p14:creationId xmlns:p14="http://schemas.microsoft.com/office/powerpoint/2010/main" val="155839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167743" y="1585845"/>
            <a:ext cx="11351623" cy="241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itchFamily="2" charset="2"/>
              <a:buChar char="Ø"/>
            </a:pPr>
            <a:r>
              <a:rPr lang="en-US" sz="2800" dirty="0"/>
              <a:t>Man-made dim moving target.</a:t>
            </a:r>
            <a:br>
              <a:rPr lang="en-US" sz="2800" dirty="0"/>
            </a:br>
            <a:endParaRPr lang="en-US" sz="2800" dirty="0"/>
          </a:p>
          <a:p>
            <a:pPr>
              <a:lnSpc>
                <a:spcPct val="90000"/>
              </a:lnSpc>
              <a:buFont typeface="Wingdings" pitchFamily="2" charset="2"/>
              <a:buChar char="Ø"/>
            </a:pPr>
            <a:r>
              <a:rPr lang="en-US" sz="2800" dirty="0"/>
              <a:t>A point target.</a:t>
            </a:r>
            <a:br>
              <a:rPr lang="en-US" sz="2800" dirty="0"/>
            </a:br>
            <a:endParaRPr lang="en-US" sz="2800" dirty="0"/>
          </a:p>
          <a:p>
            <a:pPr>
              <a:lnSpc>
                <a:spcPct val="90000"/>
              </a:lnSpc>
              <a:buFont typeface="Wingdings" pitchFamily="2" charset="2"/>
              <a:buChar char="Ø"/>
            </a:pPr>
            <a:r>
              <a:rPr lang="en-US" sz="2800" dirty="0"/>
              <a:t>Low SNR (barely seen by naked eye).</a:t>
            </a:r>
          </a:p>
          <a:p>
            <a:pPr marL="0" indent="0">
              <a:lnSpc>
                <a:spcPct val="90000"/>
              </a:lnSpc>
              <a:buNone/>
            </a:pPr>
            <a:endParaRPr lang="en-US" sz="2800" dirty="0"/>
          </a:p>
          <a:p>
            <a:pPr marL="0" indent="0">
              <a:lnSpc>
                <a:spcPct val="90000"/>
              </a:lnSpc>
              <a:buNone/>
            </a:pPr>
            <a:endParaRPr lang="en-US" sz="2800" dirty="0"/>
          </a:p>
          <a:p>
            <a:pPr marL="0" indent="0">
              <a:lnSpc>
                <a:spcPct val="90000"/>
              </a:lnSpc>
              <a:buNone/>
            </a:pPr>
            <a:endParaRPr 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Moving Objects Tracking</a:t>
            </a:r>
            <a:endParaRPr lang="en-US" sz="3200" b="1" dirty="0">
              <a:solidFill>
                <a:schemeClr val="tx1"/>
              </a:solidFill>
            </a:endParaRPr>
          </a:p>
        </p:txBody>
      </p:sp>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4"/>
          <a:stretch>
            <a:fillRect/>
          </a:stretch>
        </p:blipFill>
        <p:spPr>
          <a:xfrm>
            <a:off x="7454815" y="1866320"/>
            <a:ext cx="2109847" cy="1175660"/>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7158014" y="2454150"/>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5238573" y="1824719"/>
            <a:ext cx="1714851" cy="1161067"/>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5"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5"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5" cstate="print"/>
            <a:srcRect/>
            <a:stretch>
              <a:fillRect/>
            </a:stretch>
          </p:blipFill>
          <p:spPr bwMode="auto">
            <a:xfrm>
              <a:off x="612" y="1752"/>
              <a:ext cx="1568" cy="1176"/>
            </a:xfrm>
            <a:prstGeom prst="rect">
              <a:avLst/>
            </a:prstGeom>
            <a:noFill/>
            <a:ln w="9525">
              <a:noFill/>
              <a:miter lim="800000"/>
              <a:headEnd/>
              <a:tailEnd/>
            </a:ln>
          </p:spPr>
        </p:pic>
      </p:grpSp>
      <p:pic>
        <p:nvPicPr>
          <p:cNvPr id="2" name="Picture 1">
            <a:extLst>
              <a:ext uri="{FF2B5EF4-FFF2-40B4-BE49-F238E27FC236}">
                <a16:creationId xmlns:a16="http://schemas.microsoft.com/office/drawing/2014/main" id="{E16D01AD-4CCE-421C-892A-BA5FB224A308}"/>
              </a:ext>
            </a:extLst>
          </p:cNvPr>
          <p:cNvPicPr>
            <a:picLocks noChangeAspect="1"/>
          </p:cNvPicPr>
          <p:nvPr/>
        </p:nvPicPr>
        <p:blipFill>
          <a:blip r:embed="rId6"/>
          <a:stretch>
            <a:fillRect/>
          </a:stretch>
        </p:blipFill>
        <p:spPr>
          <a:xfrm>
            <a:off x="3996990" y="4494926"/>
            <a:ext cx="4457700" cy="2019300"/>
          </a:xfrm>
          <a:prstGeom prst="rect">
            <a:avLst/>
          </a:prstGeom>
        </p:spPr>
      </p:pic>
      <p:sp>
        <p:nvSpPr>
          <p:cNvPr id="18" name="Content Placeholder 2">
            <a:extLst>
              <a:ext uri="{FF2B5EF4-FFF2-40B4-BE49-F238E27FC236}">
                <a16:creationId xmlns:a16="http://schemas.microsoft.com/office/drawing/2014/main" id="{043AC987-4BB8-4573-BE13-DBA4885E3738}"/>
              </a:ext>
            </a:extLst>
          </p:cNvPr>
          <p:cNvSpPr txBox="1">
            <a:spLocks/>
          </p:cNvSpPr>
          <p:nvPr/>
        </p:nvSpPr>
        <p:spPr>
          <a:xfrm>
            <a:off x="4410352" y="4004531"/>
            <a:ext cx="1559453"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Multiscale</a:t>
            </a:r>
          </a:p>
        </p:txBody>
      </p:sp>
      <p:sp>
        <p:nvSpPr>
          <p:cNvPr id="25" name="Content Placeholder 2">
            <a:extLst>
              <a:ext uri="{FF2B5EF4-FFF2-40B4-BE49-F238E27FC236}">
                <a16:creationId xmlns:a16="http://schemas.microsoft.com/office/drawing/2014/main" id="{516F613A-0B04-41BE-BE08-80519AB6E4F4}"/>
              </a:ext>
            </a:extLst>
          </p:cNvPr>
          <p:cNvSpPr txBox="1">
            <a:spLocks/>
          </p:cNvSpPr>
          <p:nvPr/>
        </p:nvSpPr>
        <p:spPr>
          <a:xfrm>
            <a:off x="6222197" y="4004532"/>
            <a:ext cx="2427818"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Dynamic - Mono-scale </a:t>
            </a:r>
          </a:p>
        </p:txBody>
      </p:sp>
      <p:cxnSp>
        <p:nvCxnSpPr>
          <p:cNvPr id="26" name="Straight Arrow Connector 25">
            <a:extLst>
              <a:ext uri="{FF2B5EF4-FFF2-40B4-BE49-F238E27FC236}">
                <a16:creationId xmlns:a16="http://schemas.microsoft.com/office/drawing/2014/main" id="{3FBA88E6-6827-476E-B6FE-C8AD3244CEE5}"/>
              </a:ext>
            </a:extLst>
          </p:cNvPr>
          <p:cNvCxnSpPr>
            <a:cxnSpLocks/>
          </p:cNvCxnSpPr>
          <p:nvPr/>
        </p:nvCxnSpPr>
        <p:spPr>
          <a:xfrm>
            <a:off x="9561931" y="2421378"/>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6355BBB3-BEA0-421F-A7EA-544C9EB87DE0}"/>
              </a:ext>
            </a:extLst>
          </p:cNvPr>
          <p:cNvSpPr/>
          <p:nvPr/>
        </p:nvSpPr>
        <p:spPr>
          <a:xfrm>
            <a:off x="7233144" y="5785733"/>
            <a:ext cx="301686" cy="341632"/>
          </a:xfrm>
          <a:prstGeom prst="rect">
            <a:avLst/>
          </a:prstGeom>
        </p:spPr>
        <p:txBody>
          <a:bodyPr wrap="square">
            <a:spAutoFit/>
          </a:bodyPr>
          <a:lstStyle/>
          <a:p>
            <a:pPr>
              <a:lnSpc>
                <a:spcPct val="90000"/>
              </a:lnSpc>
            </a:pPr>
            <a:r>
              <a:rPr lang="en-US" dirty="0"/>
              <a:t>?</a:t>
            </a:r>
          </a:p>
        </p:txBody>
      </p:sp>
      <p:pic>
        <p:nvPicPr>
          <p:cNvPr id="14" name="Picture 13">
            <a:extLst>
              <a:ext uri="{FF2B5EF4-FFF2-40B4-BE49-F238E27FC236}">
                <a16:creationId xmlns:a16="http://schemas.microsoft.com/office/drawing/2014/main" id="{A1D7A73F-9D8F-4763-A379-343C3E3042C8}"/>
              </a:ext>
            </a:extLst>
          </p:cNvPr>
          <p:cNvPicPr>
            <a:picLocks noChangeAspect="1"/>
          </p:cNvPicPr>
          <p:nvPr/>
        </p:nvPicPr>
        <p:blipFill>
          <a:blip r:embed="rId7"/>
          <a:stretch>
            <a:fillRect/>
          </a:stretch>
        </p:blipFill>
        <p:spPr>
          <a:xfrm>
            <a:off x="10189777" y="1659434"/>
            <a:ext cx="1695450" cy="1790700"/>
          </a:xfrm>
          <a:prstGeom prst="rect">
            <a:avLst/>
          </a:prstGeom>
        </p:spPr>
      </p:pic>
      <p:cxnSp>
        <p:nvCxnSpPr>
          <p:cNvPr id="16" name="Straight Connector 15">
            <a:extLst>
              <a:ext uri="{FF2B5EF4-FFF2-40B4-BE49-F238E27FC236}">
                <a16:creationId xmlns:a16="http://schemas.microsoft.com/office/drawing/2014/main" id="{547D931B-0975-4529-AE65-F6F0AF149578}"/>
              </a:ext>
            </a:extLst>
          </p:cNvPr>
          <p:cNvCxnSpPr>
            <a:cxnSpLocks/>
          </p:cNvCxnSpPr>
          <p:nvPr/>
        </p:nvCxnSpPr>
        <p:spPr>
          <a:xfrm>
            <a:off x="672634" y="3947826"/>
            <a:ext cx="10846732" cy="402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177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Objective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315083" y="805832"/>
            <a:ext cx="8860447" cy="534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800" dirty="0"/>
              <a:t>Validate the accuracy and efficiency of the Geometric approach  X-ray transform algorithm named SHAS by comparing to other discrete X-Ray transform algorithm</a:t>
            </a:r>
            <a:r>
              <a:rPr lang="he-IL" sz="2800" dirty="0"/>
              <a:t> \</a:t>
            </a:r>
            <a:r>
              <a:rPr lang="en-US" sz="2800" dirty="0"/>
              <a:t> </a:t>
            </a:r>
          </a:p>
          <a:p>
            <a:endParaRPr lang="he-IL" sz="2800" dirty="0"/>
          </a:p>
          <a:p>
            <a:pPr>
              <a:buFont typeface="Wingdings" panose="05000000000000000000" pitchFamily="2" charset="2"/>
              <a:buChar char="Ø"/>
            </a:pPr>
            <a:r>
              <a:rPr lang="en-US" sz="2800" dirty="0"/>
              <a:t>Analyze and present the Dynamic SHAS as a computationally efficient algorithm for dynamically computing X-Ray coefficients inside a sliding window.</a:t>
            </a:r>
          </a:p>
          <a:p>
            <a:endParaRPr lang="he-IL" sz="2800" dirty="0"/>
          </a:p>
          <a:p>
            <a:endParaRPr lang="en-US" sz="2800" dirty="0"/>
          </a:p>
          <a:p>
            <a:pPr>
              <a:buFont typeface="Wingdings" panose="05000000000000000000" pitchFamily="2" charset="2"/>
              <a:buChar char="Ø"/>
            </a:pPr>
            <a:r>
              <a:rPr lang="en-US" sz="2800" dirty="0"/>
              <a:t>Develop a Dynamic SHAS based tool for tracking a dim target.</a:t>
            </a:r>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2400" dirty="0">
              <a:solidFill>
                <a:schemeClr val="tx1"/>
              </a:solidFill>
            </a:endParaRPr>
          </a:p>
        </p:txBody>
      </p:sp>
      <p:pic>
        <p:nvPicPr>
          <p:cNvPr id="8" name="Picture 7">
            <a:extLst>
              <a:ext uri="{FF2B5EF4-FFF2-40B4-BE49-F238E27FC236}">
                <a16:creationId xmlns:a16="http://schemas.microsoft.com/office/drawing/2014/main" id="{BB5133B2-11DB-4933-BB31-CF46E3D2EC4D}"/>
              </a:ext>
            </a:extLst>
          </p:cNvPr>
          <p:cNvPicPr/>
          <p:nvPr/>
        </p:nvPicPr>
        <p:blipFill>
          <a:blip r:embed="rId3">
            <a:extLst>
              <a:ext uri="{28A0092B-C50C-407E-A947-70E740481C1C}">
                <a14:useLocalDpi xmlns:a14="http://schemas.microsoft.com/office/drawing/2010/main" val="0"/>
              </a:ext>
            </a:extLst>
          </a:blip>
          <a:stretch>
            <a:fillRect/>
          </a:stretch>
        </p:blipFill>
        <p:spPr>
          <a:xfrm>
            <a:off x="8796348" y="2359742"/>
            <a:ext cx="3395652" cy="2333464"/>
          </a:xfrm>
          <a:prstGeom prst="rect">
            <a:avLst/>
          </a:prstGeom>
        </p:spPr>
      </p:pic>
      <p:pic>
        <p:nvPicPr>
          <p:cNvPr id="10" name="Picture 9">
            <a:extLst>
              <a:ext uri="{FF2B5EF4-FFF2-40B4-BE49-F238E27FC236}">
                <a16:creationId xmlns:a16="http://schemas.microsoft.com/office/drawing/2014/main" id="{525395F4-DA59-4E24-84EF-8FBCF8D4AE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052208" y="4920406"/>
            <a:ext cx="2883932" cy="1928648"/>
          </a:xfrm>
          <a:prstGeom prst="rect">
            <a:avLst/>
          </a:prstGeom>
          <a:noFill/>
          <a:ln>
            <a:noFill/>
          </a:ln>
        </p:spPr>
      </p:pic>
      <p:pic>
        <p:nvPicPr>
          <p:cNvPr id="9" name="Picture 8">
            <a:extLst>
              <a:ext uri="{FF2B5EF4-FFF2-40B4-BE49-F238E27FC236}">
                <a16:creationId xmlns:a16="http://schemas.microsoft.com/office/drawing/2014/main" id="{3D04F847-75A7-4C3E-9B3C-BA577CE2299C}"/>
              </a:ext>
            </a:extLst>
          </p:cNvPr>
          <p:cNvPicPr/>
          <p:nvPr/>
        </p:nvPicPr>
        <p:blipFill>
          <a:blip r:embed="rId5">
            <a:extLst>
              <a:ext uri="{28A0092B-C50C-407E-A947-70E740481C1C}">
                <a14:useLocalDpi xmlns:a14="http://schemas.microsoft.com/office/drawing/2010/main" val="0"/>
              </a:ext>
            </a:extLst>
          </a:blip>
          <a:stretch>
            <a:fillRect/>
          </a:stretch>
        </p:blipFill>
        <p:spPr>
          <a:xfrm>
            <a:off x="9052208" y="603791"/>
            <a:ext cx="3147444" cy="1836447"/>
          </a:xfrm>
          <a:prstGeom prst="rect">
            <a:avLst/>
          </a:prstGeom>
        </p:spPr>
      </p:pic>
    </p:spTree>
    <p:extLst>
      <p:ext uri="{BB962C8B-B14F-4D97-AF65-F5344CB8AC3E}">
        <p14:creationId xmlns:p14="http://schemas.microsoft.com/office/powerpoint/2010/main" val="253463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4">
            <a:extLst>
              <a:ext uri="{FF2B5EF4-FFF2-40B4-BE49-F238E27FC236}">
                <a16:creationId xmlns:a16="http://schemas.microsoft.com/office/drawing/2014/main" id="{2F9A80D6-5B45-4A60-BBAD-176B49668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262" t="28342" r="22688" b="38194"/>
          <a:stretch>
            <a:fillRect/>
          </a:stretch>
        </p:blipFill>
        <p:spPr bwMode="auto">
          <a:xfrm>
            <a:off x="734342" y="2202329"/>
            <a:ext cx="5035837" cy="214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a:extLst>
              <a:ext uri="{FF2B5EF4-FFF2-40B4-BE49-F238E27FC236}">
                <a16:creationId xmlns:a16="http://schemas.microsoft.com/office/drawing/2014/main" id="{04E21F31-5A8A-4637-AF09-351797243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212" t="53156" r="18974" b="34108"/>
          <a:stretch>
            <a:fillRect/>
          </a:stretch>
        </p:blipFill>
        <p:spPr bwMode="auto">
          <a:xfrm>
            <a:off x="225041" y="5488519"/>
            <a:ext cx="5545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5126" name="Picture 10" descr="line_param">
            <a:extLst>
              <a:ext uri="{FF2B5EF4-FFF2-40B4-BE49-F238E27FC236}">
                <a16:creationId xmlns:a16="http://schemas.microsoft.com/office/drawing/2014/main" id="{06DA2A48-1780-42BD-B685-C20D8C4BB6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017" y="4561522"/>
            <a:ext cx="1366345" cy="107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860AA195-0ABF-4B5A-9C5A-8B4D1425F1C8}"/>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9CAC0E3A-3176-4510-B4E5-51FB16C5A002}"/>
              </a:ext>
            </a:extLst>
          </p:cNvPr>
          <p:cNvSpPr txBox="1">
            <a:spLocks/>
          </p:cNvSpPr>
          <p:nvPr/>
        </p:nvSpPr>
        <p:spPr>
          <a:xfrm>
            <a:off x="581192" y="70742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X-Ray Transform</a:t>
            </a:r>
          </a:p>
          <a:p>
            <a:pPr algn="ctr"/>
            <a:r>
              <a:rPr lang="en-US" dirty="0">
                <a:solidFill>
                  <a:schemeClr val="tx1"/>
                </a:solidFill>
              </a:rPr>
              <a:t>An integral transform mapping spatial data into the parametric space of line integrals</a:t>
            </a:r>
            <a:endParaRPr lang="en-US" sz="3200" b="1" dirty="0">
              <a:solidFill>
                <a:schemeClr val="tx1"/>
              </a:solidFill>
            </a:endParaRPr>
          </a:p>
          <a:p>
            <a:pPr algn="ctr"/>
            <a:endParaRPr lang="en-US" sz="3200" b="1" dirty="0">
              <a:solidFill>
                <a:schemeClr val="tx1"/>
              </a:solidFill>
            </a:endParaRPr>
          </a:p>
          <a:p>
            <a:pPr algn="ctr"/>
            <a:endParaRPr lang="en-US" sz="3200" dirty="0">
              <a:solidFill>
                <a:schemeClr val="tx1"/>
              </a:solidFill>
            </a:endParaRPr>
          </a:p>
        </p:txBody>
      </p:sp>
      <p:sp>
        <p:nvSpPr>
          <p:cNvPr id="11" name="Content Placeholder 2">
            <a:extLst>
              <a:ext uri="{FF2B5EF4-FFF2-40B4-BE49-F238E27FC236}">
                <a16:creationId xmlns:a16="http://schemas.microsoft.com/office/drawing/2014/main" id="{0E6B7782-6DF7-4BD3-BB8E-477A1F03AC57}"/>
              </a:ext>
            </a:extLst>
          </p:cNvPr>
          <p:cNvSpPr txBox="1">
            <a:spLocks/>
          </p:cNvSpPr>
          <p:nvPr/>
        </p:nvSpPr>
        <p:spPr>
          <a:xfrm>
            <a:off x="581192" y="185324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b="1" i="1" dirty="0">
                <a:solidFill>
                  <a:schemeClr val="tx1"/>
                </a:solidFill>
              </a:rPr>
              <a:t>2D                                                                                           3D</a:t>
            </a:r>
          </a:p>
          <a:p>
            <a:pPr algn="ctr"/>
            <a:endParaRPr lang="en-US" sz="3200" b="1" dirty="0">
              <a:solidFill>
                <a:schemeClr val="tx1"/>
              </a:solidFill>
            </a:endParaRPr>
          </a:p>
          <a:p>
            <a:pPr algn="ctr"/>
            <a:endParaRPr lang="en-US" sz="3200" dirty="0">
              <a:solidFill>
                <a:schemeClr val="tx1"/>
              </a:solidFill>
            </a:endParaRP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BBDF5494-6DF8-44E6-99A5-8516E3448891}"/>
                  </a:ext>
                </a:extLst>
              </p:cNvPr>
              <p:cNvSpPr txBox="1">
                <a:spLocks/>
              </p:cNvSpPr>
              <p:nvPr/>
            </p:nvSpPr>
            <p:spPr>
              <a:xfrm>
                <a:off x="6646864" y="2382513"/>
                <a:ext cx="5118475"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𝑝</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𝑦</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m:t>
                    </m:r>
                  </m:oMath>
                </a14:m>
                <a:r>
                  <a:rPr lang="en-US" sz="2000" i="1" dirty="0">
                    <a:solidFill>
                      <a:schemeClr val="tx1"/>
                    </a:solidFill>
                    <a:latin typeface="Cambria Math" panose="02040503050406030204" pitchFamily="18" charset="0"/>
                    <a:ea typeface="Cambria Math" panose="02040503050406030204" pitchFamily="18" charset="0"/>
                  </a:rPr>
                  <a:t> ,L – 3D line  , p point on L</a:t>
                </a:r>
              </a:p>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𝑅𝑓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𝐿</m:t>
                          </m:r>
                        </m:e>
                      </m:d>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𝐿</m:t>
                          </m:r>
                        </m:sub>
                      </m:sSub>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𝑑𝑝</m:t>
                      </m:r>
                    </m:oMath>
                  </m:oMathPara>
                </a14:m>
                <a:endParaRPr lang="en-US" sz="2000" i="1" dirty="0">
                  <a:solidFill>
                    <a:schemeClr val="tx1"/>
                  </a:solidFill>
                  <a:latin typeface="Cambria Math" panose="02040503050406030204" pitchFamily="18" charset="0"/>
                </a:endParaRPr>
              </a:p>
              <a:p>
                <a:pPr algn="ctr"/>
                <a:endParaRPr lang="en-US" sz="2000" dirty="0">
                  <a:solidFill>
                    <a:schemeClr val="tx1"/>
                  </a:solidFill>
                </a:endParaRPr>
              </a:p>
              <a:p>
                <a:pPr algn="ctr"/>
                <a:endParaRPr lang="en-US" sz="3200" dirty="0">
                  <a:solidFill>
                    <a:schemeClr val="tx1"/>
                  </a:solidFill>
                </a:endParaRPr>
              </a:p>
            </p:txBody>
          </p:sp>
        </mc:Choice>
        <mc:Fallback xmlns="">
          <p:sp>
            <p:nvSpPr>
              <p:cNvPr id="14" name="Content Placeholder 2">
                <a:extLst>
                  <a:ext uri="{FF2B5EF4-FFF2-40B4-BE49-F238E27FC236}">
                    <a16:creationId xmlns:a16="http://schemas.microsoft.com/office/drawing/2014/main" id="{BBDF5494-6DF8-44E6-99A5-8516E3448891}"/>
                  </a:ext>
                </a:extLst>
              </p:cNvPr>
              <p:cNvSpPr txBox="1">
                <a:spLocks noRot="1" noChangeAspect="1" noMove="1" noResize="1" noEditPoints="1" noAdjustHandles="1" noChangeArrowheads="1" noChangeShapeType="1" noTextEdit="1"/>
              </p:cNvSpPr>
              <p:nvPr/>
            </p:nvSpPr>
            <p:spPr>
              <a:xfrm>
                <a:off x="6646864" y="2382513"/>
                <a:ext cx="5118475" cy="1046487"/>
              </a:xfrm>
              <a:prstGeom prst="rect">
                <a:avLst/>
              </a:prstGeom>
              <a:blipFill>
                <a:blip r:embed="rId7"/>
                <a:stretch>
                  <a:fillRect t="-3488"/>
                </a:stretch>
              </a:blipFill>
            </p:spPr>
            <p:txBody>
              <a:bodyPr/>
              <a:lstStyle/>
              <a:p>
                <a:r>
                  <a:rPr lang="en-US">
                    <a:noFill/>
                  </a:rPr>
                  <a:t> </a:t>
                </a:r>
              </a:p>
            </p:txBody>
          </p:sp>
        </mc:Fallback>
      </mc:AlternateContent>
      <p:graphicFrame>
        <p:nvGraphicFramePr>
          <p:cNvPr id="15" name="Object 2">
            <a:extLst>
              <a:ext uri="{FF2B5EF4-FFF2-40B4-BE49-F238E27FC236}">
                <a16:creationId xmlns:a16="http://schemas.microsoft.com/office/drawing/2014/main" id="{CC7F084F-16AD-4B33-B62F-50B4B12DFFF0}"/>
              </a:ext>
            </a:extLst>
          </p:cNvPr>
          <p:cNvGraphicFramePr>
            <a:graphicFrameLocks noChangeAspect="1"/>
          </p:cNvGraphicFramePr>
          <p:nvPr>
            <p:extLst>
              <p:ext uri="{D42A27DB-BD31-4B8C-83A1-F6EECF244321}">
                <p14:modId xmlns:p14="http://schemas.microsoft.com/office/powerpoint/2010/main" val="1986964779"/>
              </p:ext>
            </p:extLst>
          </p:nvPr>
        </p:nvGraphicFramePr>
        <p:xfrm>
          <a:off x="6630136" y="3429000"/>
          <a:ext cx="5151929" cy="1609725"/>
        </p:xfrm>
        <a:graphic>
          <a:graphicData uri="http://schemas.openxmlformats.org/presentationml/2006/ole">
            <mc:AlternateContent xmlns:mc="http://schemas.openxmlformats.org/markup-compatibility/2006">
              <mc:Choice xmlns:v="urn:schemas-microsoft-com:vml" Requires="v">
                <p:oleObj spid="_x0000_s1181" name="Equation" r:id="rId8" imgW="2616200" imgH="825500" progId="Equation.3">
                  <p:embed/>
                </p:oleObj>
              </mc:Choice>
              <mc:Fallback>
                <p:oleObj name="Equation" r:id="rId8" imgW="2616200" imgH="825500" progId="Equation.3">
                  <p:embed/>
                  <p:pic>
                    <p:nvPicPr>
                      <p:cNvPr id="59395" name="Object 2">
                        <a:extLst>
                          <a:ext uri="{FF2B5EF4-FFF2-40B4-BE49-F238E27FC236}">
                            <a16:creationId xmlns:a16="http://schemas.microsoft.com/office/drawing/2014/main" id="{F3737221-7991-4029-88E9-3F0F796A8E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136" y="3429000"/>
                        <a:ext cx="5151929" cy="160972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EA84A7B5-9430-412D-A960-927AB7BF5578}"/>
                  </a:ext>
                </a:extLst>
              </p:cNvPr>
              <p:cNvSpPr txBox="1">
                <a:spLocks/>
              </p:cNvSpPr>
              <p:nvPr/>
            </p:nvSpPr>
            <p:spPr>
              <a:xfrm>
                <a:off x="6210651" y="5233522"/>
                <a:ext cx="5990897"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𝑅𝑓</m:t>
                          </m:r>
                          <m:r>
                            <m:rPr>
                              <m:nor/>
                            </m:rPr>
                            <a:rPr lang="en-US" sz="2000" i="1" dirty="0">
                              <a:solidFill>
                                <a:schemeClr val="tx1"/>
                              </a:solidFill>
                              <a:latin typeface="Cambria Math" panose="02040503050406030204" pitchFamily="18" charset="0"/>
                            </a:rPr>
                            <m:t> </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𝑥</m:t>
                              </m:r>
                            </m:sub>
                          </m:sSub>
                        </m:sub>
                      </m:sSub>
                      <m:d>
                        <m:dPr>
                          <m:ctrlPr>
                            <a:rPr lang="en-US" sz="2000" i="1">
                              <a:solidFill>
                                <a:schemeClr val="tx1"/>
                              </a:solidFill>
                              <a:latin typeface="Cambria Math" panose="02040503050406030204" pitchFamily="18" charset="0"/>
                            </a:rPr>
                          </m:ctrlPr>
                        </m:dPr>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algn="ctr"/>
                <a14:m>
                  <m:oMath xmlns:m="http://schemas.openxmlformats.org/officeDocument/2006/math">
                    <m:nary>
                      <m:naryPr>
                        <m:chr m:val="∭"/>
                        <m:limLoc m:val="undOvr"/>
                        <m:subHide m:val="on"/>
                        <m:supHide m:val="on"/>
                        <m:ctrlPr>
                          <a:rPr lang="en-US" sz="2000" b="0" i="1" smtClean="0">
                            <a:solidFill>
                              <a:schemeClr val="tx1"/>
                            </a:solidFill>
                            <a:latin typeface="Cambria Math" panose="02040503050406030204" pitchFamily="18" charset="0"/>
                          </a:rPr>
                        </m:ctrlPr>
                      </m:naryPr>
                      <m:sub/>
                      <m:sup/>
                      <m:e>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e>
                        </m:d>
                        <m:r>
                          <a:rPr lang="en-US" sz="2000" b="0" i="1" smtClean="0">
                            <a:solidFill>
                              <a:schemeClr val="tx1"/>
                            </a:solidFill>
                            <a:latin typeface="Cambria Math" panose="02040503050406030204" pitchFamily="18" charset="0"/>
                            <a:ea typeface="Cambria Math" panose="02040503050406030204" pitchFamily="18" charset="0"/>
                          </a:rPr>
                          <m:t>𝛿</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𝑦</m:t>
                            </m:r>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e>
                        </m:d>
                        <m:r>
                          <a:rPr lang="en-US" sz="2000" i="1">
                            <a:solidFill>
                              <a:schemeClr val="tx1"/>
                            </a:solidFill>
                            <a:latin typeface="Cambria Math" panose="02040503050406030204" pitchFamily="18" charset="0"/>
                            <a:ea typeface="Cambria Math" panose="02040503050406030204" pitchFamily="18" charset="0"/>
                          </a:rPr>
                          <m:t>𝛿</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𝑧</m:t>
                            </m:r>
                            <m:r>
                              <a:rPr lang="en-US" sz="2000" i="1">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𝑑𝑥𝑑𝑦𝑑𝑧</m:t>
                        </m:r>
                      </m:e>
                    </m:nary>
                  </m:oMath>
                </a14:m>
                <a:r>
                  <a:rPr lang="en-US" sz="1800" i="1" dirty="0">
                    <a:solidFill>
                      <a:schemeClr val="tx1"/>
                    </a:solidFill>
                    <a:latin typeface="Cambria Math" panose="02040503050406030204" pitchFamily="18" charset="0"/>
                  </a:rPr>
                  <a:t> </a:t>
                </a:r>
              </a:p>
            </p:txBody>
          </p:sp>
        </mc:Choice>
        <mc:Fallback xmlns="">
          <p:sp>
            <p:nvSpPr>
              <p:cNvPr id="17" name="Content Placeholder 2">
                <a:extLst>
                  <a:ext uri="{FF2B5EF4-FFF2-40B4-BE49-F238E27FC236}">
                    <a16:creationId xmlns:a16="http://schemas.microsoft.com/office/drawing/2014/main" id="{EA84A7B5-9430-412D-A960-927AB7BF5578}"/>
                  </a:ext>
                </a:extLst>
              </p:cNvPr>
              <p:cNvSpPr txBox="1">
                <a:spLocks noRot="1" noChangeAspect="1" noMove="1" noResize="1" noEditPoints="1" noAdjustHandles="1" noChangeArrowheads="1" noChangeShapeType="1" noTextEdit="1"/>
              </p:cNvSpPr>
              <p:nvPr/>
            </p:nvSpPr>
            <p:spPr>
              <a:xfrm>
                <a:off x="6210651" y="5233522"/>
                <a:ext cx="5990897" cy="1046487"/>
              </a:xfrm>
              <a:prstGeom prst="rect">
                <a:avLst/>
              </a:prstGeom>
              <a:blipFill>
                <a:blip r:embed="rId10"/>
                <a:stretch>
                  <a:fillRect l="-4476" t="-10526" b="-7836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7F4DD2C-9F75-492D-96C7-F0A60FC45827}"/>
              </a:ext>
            </a:extLst>
          </p:cNvPr>
          <p:cNvCxnSpPr/>
          <p:nvPr/>
        </p:nvCxnSpPr>
        <p:spPr>
          <a:xfrm>
            <a:off x="6095999" y="2554014"/>
            <a:ext cx="0" cy="35509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0231CE1E-F875-409B-A47D-C9830E39FE6E}"/>
                  </a:ext>
                </a:extLst>
              </p:cNvPr>
              <p:cNvSpPr txBox="1">
                <a:spLocks/>
              </p:cNvSpPr>
              <p:nvPr/>
            </p:nvSpPr>
            <p:spPr>
              <a:xfrm>
                <a:off x="2089396" y="6244745"/>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2</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1" name="Content Placeholder 2">
                <a:extLst>
                  <a:ext uri="{FF2B5EF4-FFF2-40B4-BE49-F238E27FC236}">
                    <a16:creationId xmlns:a16="http://schemas.microsoft.com/office/drawing/2014/main" id="{0231CE1E-F875-409B-A47D-C9830E39FE6E}"/>
                  </a:ext>
                </a:extLst>
              </p:cNvPr>
              <p:cNvSpPr txBox="1">
                <a:spLocks noRot="1" noChangeAspect="1" noMove="1" noResize="1" noEditPoints="1" noAdjustHandles="1" noChangeArrowheads="1" noChangeShapeType="1" noTextEdit="1"/>
              </p:cNvSpPr>
              <p:nvPr/>
            </p:nvSpPr>
            <p:spPr>
              <a:xfrm>
                <a:off x="2089396" y="6244745"/>
                <a:ext cx="1587990" cy="5717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AB4F45A-06A8-4EA6-A8D1-4CA0A2FF721D}"/>
                  </a:ext>
                </a:extLst>
              </p:cNvPr>
              <p:cNvSpPr txBox="1">
                <a:spLocks/>
              </p:cNvSpPr>
              <p:nvPr/>
            </p:nvSpPr>
            <p:spPr>
              <a:xfrm>
                <a:off x="8295755" y="6304609"/>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3</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4</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2" name="Content Placeholder 2">
                <a:extLst>
                  <a:ext uri="{FF2B5EF4-FFF2-40B4-BE49-F238E27FC236}">
                    <a16:creationId xmlns:a16="http://schemas.microsoft.com/office/drawing/2014/main" id="{AAB4F45A-06A8-4EA6-A8D1-4CA0A2FF721D}"/>
                  </a:ext>
                </a:extLst>
              </p:cNvPr>
              <p:cNvSpPr txBox="1">
                <a:spLocks noRot="1" noChangeAspect="1" noMove="1" noResize="1" noEditPoints="1" noAdjustHandles="1" noChangeArrowheads="1" noChangeShapeType="1" noTextEdit="1"/>
              </p:cNvSpPr>
              <p:nvPr/>
            </p:nvSpPr>
            <p:spPr>
              <a:xfrm>
                <a:off x="8295755" y="6304609"/>
                <a:ext cx="1587990" cy="571787"/>
              </a:xfrm>
              <a:prstGeom prst="rect">
                <a:avLst/>
              </a:prstGeom>
              <a:blipFill>
                <a:blip r:embed="rId12"/>
                <a:stretch>
                  <a:fillRect/>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71552" y="3683684"/>
            <a:ext cx="89604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indent="-342900" algn="l" rtl="0">
              <a:spcBef>
                <a:spcPct val="50000"/>
              </a:spcBef>
              <a:buFont typeface="Wingdings" panose="05000000000000000000" pitchFamily="2" charset="2"/>
              <a:buChar char="Ø"/>
            </a:pPr>
            <a:r>
              <a:rPr lang="en-US" sz="2000" dirty="0"/>
              <a:t> Piecewise constant interpolation – interpolation of order zero</a:t>
            </a:r>
          </a:p>
          <a:p>
            <a:pPr marL="342900" indent="-342900" algn="l" rtl="0">
              <a:spcBef>
                <a:spcPct val="50000"/>
              </a:spcBef>
              <a:buFont typeface="Wingdings" panose="05000000000000000000" pitchFamily="2" charset="2"/>
              <a:buChar char="Ø"/>
            </a:pPr>
            <a:r>
              <a:rPr lang="en-US" sz="2000" dirty="0"/>
              <a:t> “smooth” interpolation  – interpolation of higher orders </a:t>
            </a:r>
            <a:endParaRPr lang="el-GR" sz="2000" dirty="0"/>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484065" y="1136569"/>
            <a:ext cx="722386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2400" dirty="0">
                <a:solidFill>
                  <a:schemeClr val="accent1"/>
                </a:solidFill>
              </a:rPr>
              <a:t>Interpolation Scheme</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X-ray transform</a:t>
            </a:r>
          </a:p>
        </p:txBody>
      </p:sp>
      <p:grpSp>
        <p:nvGrpSpPr>
          <p:cNvPr id="26" name="Group 48">
            <a:extLst>
              <a:ext uri="{FF2B5EF4-FFF2-40B4-BE49-F238E27FC236}">
                <a16:creationId xmlns:a16="http://schemas.microsoft.com/office/drawing/2014/main" id="{9673B3DE-83DE-4FB2-9BF3-B0ADC88E3622}"/>
              </a:ext>
            </a:extLst>
          </p:cNvPr>
          <p:cNvGrpSpPr>
            <a:grpSpLocks/>
          </p:cNvGrpSpPr>
          <p:nvPr/>
        </p:nvGrpSpPr>
        <p:grpSpPr bwMode="auto">
          <a:xfrm>
            <a:off x="1673347" y="1497228"/>
            <a:ext cx="2233240" cy="1822450"/>
            <a:chOff x="3107" y="255"/>
            <a:chExt cx="2178" cy="1815"/>
          </a:xfrm>
        </p:grpSpPr>
        <p:grpSp>
          <p:nvGrpSpPr>
            <p:cNvPr id="28" name="Group 45">
              <a:extLst>
                <a:ext uri="{FF2B5EF4-FFF2-40B4-BE49-F238E27FC236}">
                  <a16:creationId xmlns:a16="http://schemas.microsoft.com/office/drawing/2014/main" id="{F4A5A349-0A54-4FF1-B6A1-4651F18E327C}"/>
                </a:ext>
              </a:extLst>
            </p:cNvPr>
            <p:cNvGrpSpPr>
              <a:grpSpLocks/>
            </p:cNvGrpSpPr>
            <p:nvPr/>
          </p:nvGrpSpPr>
          <p:grpSpPr bwMode="auto">
            <a:xfrm>
              <a:off x="3107" y="255"/>
              <a:ext cx="2178" cy="1815"/>
              <a:chOff x="3424" y="73"/>
              <a:chExt cx="2178" cy="1815"/>
            </a:xfrm>
          </p:grpSpPr>
          <p:sp>
            <p:nvSpPr>
              <p:cNvPr id="30" name="Rectangle 28">
                <a:extLst>
                  <a:ext uri="{FF2B5EF4-FFF2-40B4-BE49-F238E27FC236}">
                    <a16:creationId xmlns:a16="http://schemas.microsoft.com/office/drawing/2014/main" id="{1CDEA859-321E-4F74-8E74-1B024F849C79}"/>
                  </a:ext>
                </a:extLst>
              </p:cNvPr>
              <p:cNvSpPr>
                <a:spLocks noChangeArrowheads="1"/>
              </p:cNvSpPr>
              <p:nvPr/>
            </p:nvSpPr>
            <p:spPr bwMode="auto">
              <a:xfrm>
                <a:off x="3424" y="73"/>
                <a:ext cx="544" cy="454"/>
              </a:xfrm>
              <a:prstGeom prst="rect">
                <a:avLst/>
              </a:prstGeom>
              <a:noFill/>
              <a:ln w="9525">
                <a:noFill/>
                <a:miter lim="800000"/>
                <a:headEnd/>
                <a:tailEnd/>
              </a:ln>
              <a:effectLst/>
            </p:spPr>
            <p:txBody>
              <a:bodyPr wrap="none" anchor="ctr"/>
              <a:lstStyle/>
              <a:p>
                <a:pPr algn="ctr"/>
                <a:r>
                  <a:rPr lang="en-US" sz="2400" b="1"/>
                  <a:t>0</a:t>
                </a:r>
              </a:p>
            </p:txBody>
          </p:sp>
          <p:sp>
            <p:nvSpPr>
              <p:cNvPr id="31" name="Rectangle 30">
                <a:extLst>
                  <a:ext uri="{FF2B5EF4-FFF2-40B4-BE49-F238E27FC236}">
                    <a16:creationId xmlns:a16="http://schemas.microsoft.com/office/drawing/2014/main" id="{DC8506C3-126A-4EEA-969E-999142A4211C}"/>
                  </a:ext>
                </a:extLst>
              </p:cNvPr>
              <p:cNvSpPr>
                <a:spLocks noChangeArrowheads="1"/>
              </p:cNvSpPr>
              <p:nvPr/>
            </p:nvSpPr>
            <p:spPr bwMode="auto">
              <a:xfrm>
                <a:off x="3969" y="73"/>
                <a:ext cx="544" cy="454"/>
              </a:xfrm>
              <a:prstGeom prst="rect">
                <a:avLst/>
              </a:prstGeom>
              <a:noFill/>
              <a:ln w="9525">
                <a:noFill/>
                <a:miter lim="800000"/>
                <a:headEnd/>
                <a:tailEnd/>
              </a:ln>
              <a:effectLst/>
            </p:spPr>
            <p:txBody>
              <a:bodyPr wrap="none" anchor="ctr"/>
              <a:lstStyle/>
              <a:p>
                <a:pPr algn="ctr"/>
                <a:r>
                  <a:rPr lang="en-US" sz="2400" b="1"/>
                  <a:t>9</a:t>
                </a:r>
              </a:p>
            </p:txBody>
          </p:sp>
          <p:sp>
            <p:nvSpPr>
              <p:cNvPr id="35" name="Rectangle 31">
                <a:extLst>
                  <a:ext uri="{FF2B5EF4-FFF2-40B4-BE49-F238E27FC236}">
                    <a16:creationId xmlns:a16="http://schemas.microsoft.com/office/drawing/2014/main" id="{226209F1-A656-41B5-98D0-947946CC1EF2}"/>
                  </a:ext>
                </a:extLst>
              </p:cNvPr>
              <p:cNvSpPr>
                <a:spLocks noChangeArrowheads="1"/>
              </p:cNvSpPr>
              <p:nvPr/>
            </p:nvSpPr>
            <p:spPr bwMode="auto">
              <a:xfrm>
                <a:off x="4513" y="73"/>
                <a:ext cx="544" cy="454"/>
              </a:xfrm>
              <a:prstGeom prst="rect">
                <a:avLst/>
              </a:prstGeom>
              <a:noFill/>
              <a:ln w="9525">
                <a:noFill/>
                <a:miter lim="800000"/>
                <a:headEnd/>
                <a:tailEnd/>
              </a:ln>
              <a:effectLst/>
            </p:spPr>
            <p:txBody>
              <a:bodyPr wrap="none" anchor="ctr"/>
              <a:lstStyle/>
              <a:p>
                <a:pPr algn="ctr"/>
                <a:r>
                  <a:rPr lang="en-US" sz="2400" b="1"/>
                  <a:t>1</a:t>
                </a:r>
              </a:p>
            </p:txBody>
          </p:sp>
          <p:sp>
            <p:nvSpPr>
              <p:cNvPr id="36" name="Rectangle 32">
                <a:extLst>
                  <a:ext uri="{FF2B5EF4-FFF2-40B4-BE49-F238E27FC236}">
                    <a16:creationId xmlns:a16="http://schemas.microsoft.com/office/drawing/2014/main" id="{0A748177-95E1-4AFB-B80F-7409FD937748}"/>
                  </a:ext>
                </a:extLst>
              </p:cNvPr>
              <p:cNvSpPr>
                <a:spLocks noChangeArrowheads="1"/>
              </p:cNvSpPr>
              <p:nvPr/>
            </p:nvSpPr>
            <p:spPr bwMode="auto">
              <a:xfrm>
                <a:off x="5058" y="73"/>
                <a:ext cx="544" cy="454"/>
              </a:xfrm>
              <a:prstGeom prst="rect">
                <a:avLst/>
              </a:prstGeom>
              <a:noFill/>
              <a:ln w="9525">
                <a:noFill/>
                <a:miter lim="800000"/>
                <a:headEnd/>
                <a:tailEnd/>
              </a:ln>
              <a:effectLst/>
            </p:spPr>
            <p:txBody>
              <a:bodyPr wrap="none" anchor="ctr"/>
              <a:lstStyle/>
              <a:p>
                <a:pPr algn="ctr"/>
                <a:r>
                  <a:rPr lang="en-US" sz="2400" b="1" dirty="0"/>
                  <a:t>9</a:t>
                </a:r>
              </a:p>
            </p:txBody>
          </p:sp>
          <p:sp>
            <p:nvSpPr>
              <p:cNvPr id="37" name="Rectangle 33">
                <a:extLst>
                  <a:ext uri="{FF2B5EF4-FFF2-40B4-BE49-F238E27FC236}">
                    <a16:creationId xmlns:a16="http://schemas.microsoft.com/office/drawing/2014/main" id="{47EEBAB6-1CEC-4E32-8977-10BCC53A1518}"/>
                  </a:ext>
                </a:extLst>
              </p:cNvPr>
              <p:cNvSpPr>
                <a:spLocks noChangeArrowheads="1"/>
              </p:cNvSpPr>
              <p:nvPr/>
            </p:nvSpPr>
            <p:spPr bwMode="auto">
              <a:xfrm>
                <a:off x="3424"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38" name="Rectangle 34">
                <a:extLst>
                  <a:ext uri="{FF2B5EF4-FFF2-40B4-BE49-F238E27FC236}">
                    <a16:creationId xmlns:a16="http://schemas.microsoft.com/office/drawing/2014/main" id="{A69A62A9-8499-4AB0-85A6-179C735A441C}"/>
                  </a:ext>
                </a:extLst>
              </p:cNvPr>
              <p:cNvSpPr>
                <a:spLocks noChangeArrowheads="1"/>
              </p:cNvSpPr>
              <p:nvPr/>
            </p:nvSpPr>
            <p:spPr bwMode="auto">
              <a:xfrm>
                <a:off x="3969" y="527"/>
                <a:ext cx="544" cy="454"/>
              </a:xfrm>
              <a:prstGeom prst="rect">
                <a:avLst/>
              </a:prstGeom>
              <a:noFill/>
              <a:ln w="9525">
                <a:noFill/>
                <a:miter lim="800000"/>
                <a:headEnd/>
                <a:tailEnd/>
              </a:ln>
              <a:effectLst/>
            </p:spPr>
            <p:txBody>
              <a:bodyPr wrap="none" anchor="ctr"/>
              <a:lstStyle/>
              <a:p>
                <a:pPr algn="ctr"/>
                <a:r>
                  <a:rPr lang="en-US" sz="2400" b="1"/>
                  <a:t>5</a:t>
                </a:r>
              </a:p>
            </p:txBody>
          </p:sp>
          <p:sp>
            <p:nvSpPr>
              <p:cNvPr id="39" name="Rectangle 35">
                <a:extLst>
                  <a:ext uri="{FF2B5EF4-FFF2-40B4-BE49-F238E27FC236}">
                    <a16:creationId xmlns:a16="http://schemas.microsoft.com/office/drawing/2014/main" id="{DD1B6CB9-7DD0-4515-8C04-49DF321F4B0C}"/>
                  </a:ext>
                </a:extLst>
              </p:cNvPr>
              <p:cNvSpPr>
                <a:spLocks noChangeArrowheads="1"/>
              </p:cNvSpPr>
              <p:nvPr/>
            </p:nvSpPr>
            <p:spPr bwMode="auto">
              <a:xfrm>
                <a:off x="4513" y="527"/>
                <a:ext cx="544" cy="454"/>
              </a:xfrm>
              <a:prstGeom prst="rect">
                <a:avLst/>
              </a:prstGeom>
              <a:noFill/>
              <a:ln w="9525">
                <a:noFill/>
                <a:miter lim="800000"/>
                <a:headEnd/>
                <a:tailEnd/>
              </a:ln>
              <a:effectLst/>
            </p:spPr>
            <p:txBody>
              <a:bodyPr wrap="none" anchor="ctr"/>
              <a:lstStyle/>
              <a:p>
                <a:pPr algn="ctr"/>
                <a:r>
                  <a:rPr lang="en-US" sz="2400" b="1"/>
                  <a:t>3</a:t>
                </a:r>
              </a:p>
            </p:txBody>
          </p:sp>
          <p:sp>
            <p:nvSpPr>
              <p:cNvPr id="40" name="Rectangle 36">
                <a:extLst>
                  <a:ext uri="{FF2B5EF4-FFF2-40B4-BE49-F238E27FC236}">
                    <a16:creationId xmlns:a16="http://schemas.microsoft.com/office/drawing/2014/main" id="{FB8B4744-57C6-40D4-B23A-399284E17559}"/>
                  </a:ext>
                </a:extLst>
              </p:cNvPr>
              <p:cNvSpPr>
                <a:spLocks noChangeArrowheads="1"/>
              </p:cNvSpPr>
              <p:nvPr/>
            </p:nvSpPr>
            <p:spPr bwMode="auto">
              <a:xfrm>
                <a:off x="5058"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41" name="Rectangle 37">
                <a:extLst>
                  <a:ext uri="{FF2B5EF4-FFF2-40B4-BE49-F238E27FC236}">
                    <a16:creationId xmlns:a16="http://schemas.microsoft.com/office/drawing/2014/main" id="{E6083933-9C16-47FC-BD8D-7703CA04E39E}"/>
                  </a:ext>
                </a:extLst>
              </p:cNvPr>
              <p:cNvSpPr>
                <a:spLocks noChangeArrowheads="1"/>
              </p:cNvSpPr>
              <p:nvPr/>
            </p:nvSpPr>
            <p:spPr bwMode="auto">
              <a:xfrm>
                <a:off x="3424" y="980"/>
                <a:ext cx="544" cy="454"/>
              </a:xfrm>
              <a:prstGeom prst="rect">
                <a:avLst/>
              </a:prstGeom>
              <a:noFill/>
              <a:ln w="9525">
                <a:noFill/>
                <a:miter lim="800000"/>
                <a:headEnd/>
                <a:tailEnd/>
              </a:ln>
              <a:effectLst/>
            </p:spPr>
            <p:txBody>
              <a:bodyPr wrap="none" anchor="ctr"/>
              <a:lstStyle/>
              <a:p>
                <a:pPr algn="ctr"/>
                <a:r>
                  <a:rPr lang="en-US" sz="2400" b="1"/>
                  <a:t>6</a:t>
                </a:r>
              </a:p>
            </p:txBody>
          </p:sp>
          <p:sp>
            <p:nvSpPr>
              <p:cNvPr id="42" name="Rectangle 38">
                <a:extLst>
                  <a:ext uri="{FF2B5EF4-FFF2-40B4-BE49-F238E27FC236}">
                    <a16:creationId xmlns:a16="http://schemas.microsoft.com/office/drawing/2014/main" id="{5770419C-0744-4191-B600-494D09E9D234}"/>
                  </a:ext>
                </a:extLst>
              </p:cNvPr>
              <p:cNvSpPr>
                <a:spLocks noChangeArrowheads="1"/>
              </p:cNvSpPr>
              <p:nvPr/>
            </p:nvSpPr>
            <p:spPr bwMode="auto">
              <a:xfrm>
                <a:off x="3969" y="980"/>
                <a:ext cx="544" cy="454"/>
              </a:xfrm>
              <a:prstGeom prst="rect">
                <a:avLst/>
              </a:prstGeom>
              <a:noFill/>
              <a:ln w="9525">
                <a:noFill/>
                <a:miter lim="800000"/>
                <a:headEnd/>
                <a:tailEnd/>
              </a:ln>
              <a:effectLst/>
            </p:spPr>
            <p:txBody>
              <a:bodyPr wrap="none" anchor="ctr"/>
              <a:lstStyle/>
              <a:p>
                <a:pPr algn="ctr"/>
                <a:r>
                  <a:rPr lang="en-US" sz="2400" b="1"/>
                  <a:t>8</a:t>
                </a:r>
              </a:p>
            </p:txBody>
          </p:sp>
          <p:sp>
            <p:nvSpPr>
              <p:cNvPr id="43" name="Rectangle 39">
                <a:extLst>
                  <a:ext uri="{FF2B5EF4-FFF2-40B4-BE49-F238E27FC236}">
                    <a16:creationId xmlns:a16="http://schemas.microsoft.com/office/drawing/2014/main" id="{26EB9D25-AA27-4AA8-996A-570B0465FCB9}"/>
                  </a:ext>
                </a:extLst>
              </p:cNvPr>
              <p:cNvSpPr>
                <a:spLocks noChangeArrowheads="1"/>
              </p:cNvSpPr>
              <p:nvPr/>
            </p:nvSpPr>
            <p:spPr bwMode="auto">
              <a:xfrm>
                <a:off x="4513" y="980"/>
                <a:ext cx="544" cy="454"/>
              </a:xfrm>
              <a:prstGeom prst="rect">
                <a:avLst/>
              </a:prstGeom>
              <a:noFill/>
              <a:ln w="9525">
                <a:noFill/>
                <a:miter lim="800000"/>
                <a:headEnd/>
                <a:tailEnd/>
              </a:ln>
              <a:effectLst/>
            </p:spPr>
            <p:txBody>
              <a:bodyPr wrap="none" anchor="ctr"/>
              <a:lstStyle/>
              <a:p>
                <a:pPr algn="ctr"/>
                <a:r>
                  <a:rPr lang="en-US" sz="2400" b="1"/>
                  <a:t>10</a:t>
                </a:r>
              </a:p>
            </p:txBody>
          </p:sp>
          <p:sp>
            <p:nvSpPr>
              <p:cNvPr id="44" name="Rectangle 40">
                <a:extLst>
                  <a:ext uri="{FF2B5EF4-FFF2-40B4-BE49-F238E27FC236}">
                    <a16:creationId xmlns:a16="http://schemas.microsoft.com/office/drawing/2014/main" id="{D01286BA-C96E-4F19-BD9E-87ABA193370A}"/>
                  </a:ext>
                </a:extLst>
              </p:cNvPr>
              <p:cNvSpPr>
                <a:spLocks noChangeArrowheads="1"/>
              </p:cNvSpPr>
              <p:nvPr/>
            </p:nvSpPr>
            <p:spPr bwMode="auto">
              <a:xfrm>
                <a:off x="5058" y="980"/>
                <a:ext cx="544" cy="454"/>
              </a:xfrm>
              <a:prstGeom prst="rect">
                <a:avLst/>
              </a:prstGeom>
              <a:noFill/>
              <a:ln w="9525">
                <a:noFill/>
                <a:miter lim="800000"/>
                <a:headEnd/>
                <a:tailEnd/>
              </a:ln>
              <a:effectLst/>
            </p:spPr>
            <p:txBody>
              <a:bodyPr wrap="none" anchor="ctr"/>
              <a:lstStyle/>
              <a:p>
                <a:pPr algn="ctr"/>
                <a:r>
                  <a:rPr lang="en-US" sz="2400" b="1"/>
                  <a:t>3</a:t>
                </a:r>
              </a:p>
            </p:txBody>
          </p:sp>
          <p:sp>
            <p:nvSpPr>
              <p:cNvPr id="45" name="Rectangle 41">
                <a:extLst>
                  <a:ext uri="{FF2B5EF4-FFF2-40B4-BE49-F238E27FC236}">
                    <a16:creationId xmlns:a16="http://schemas.microsoft.com/office/drawing/2014/main" id="{87776106-258C-4683-B7E9-BCA2093B92C2}"/>
                  </a:ext>
                </a:extLst>
              </p:cNvPr>
              <p:cNvSpPr>
                <a:spLocks noChangeArrowheads="1"/>
              </p:cNvSpPr>
              <p:nvPr/>
            </p:nvSpPr>
            <p:spPr bwMode="auto">
              <a:xfrm>
                <a:off x="3424" y="1434"/>
                <a:ext cx="544" cy="454"/>
              </a:xfrm>
              <a:prstGeom prst="rect">
                <a:avLst/>
              </a:prstGeom>
              <a:noFill/>
              <a:ln w="9525">
                <a:noFill/>
                <a:miter lim="800000"/>
                <a:headEnd/>
                <a:tailEnd/>
              </a:ln>
              <a:effectLst/>
            </p:spPr>
            <p:txBody>
              <a:bodyPr wrap="none" anchor="ctr"/>
              <a:lstStyle/>
              <a:p>
                <a:pPr algn="ctr"/>
                <a:r>
                  <a:rPr lang="en-US" sz="2400" b="1"/>
                  <a:t>9</a:t>
                </a:r>
              </a:p>
            </p:txBody>
          </p:sp>
          <p:sp>
            <p:nvSpPr>
              <p:cNvPr id="46" name="Rectangle 42">
                <a:extLst>
                  <a:ext uri="{FF2B5EF4-FFF2-40B4-BE49-F238E27FC236}">
                    <a16:creationId xmlns:a16="http://schemas.microsoft.com/office/drawing/2014/main" id="{4AADF05C-4BE0-4689-9805-EC2CD18523FF}"/>
                  </a:ext>
                </a:extLst>
              </p:cNvPr>
              <p:cNvSpPr>
                <a:spLocks noChangeArrowheads="1"/>
              </p:cNvSpPr>
              <p:nvPr/>
            </p:nvSpPr>
            <p:spPr bwMode="auto">
              <a:xfrm>
                <a:off x="3969" y="1434"/>
                <a:ext cx="544" cy="454"/>
              </a:xfrm>
              <a:prstGeom prst="rect">
                <a:avLst/>
              </a:prstGeom>
              <a:noFill/>
              <a:ln w="9525">
                <a:noFill/>
                <a:miter lim="800000"/>
                <a:headEnd/>
                <a:tailEnd/>
              </a:ln>
              <a:effectLst/>
            </p:spPr>
            <p:txBody>
              <a:bodyPr wrap="none" anchor="ctr"/>
              <a:lstStyle/>
              <a:p>
                <a:pPr algn="ctr"/>
                <a:r>
                  <a:rPr lang="en-US" sz="2400" b="1"/>
                  <a:t>3</a:t>
                </a:r>
              </a:p>
            </p:txBody>
          </p:sp>
          <p:sp>
            <p:nvSpPr>
              <p:cNvPr id="47" name="Rectangle 43">
                <a:extLst>
                  <a:ext uri="{FF2B5EF4-FFF2-40B4-BE49-F238E27FC236}">
                    <a16:creationId xmlns:a16="http://schemas.microsoft.com/office/drawing/2014/main" id="{E29444D5-9B8E-4B95-B73D-C748A22E040E}"/>
                  </a:ext>
                </a:extLst>
              </p:cNvPr>
              <p:cNvSpPr>
                <a:spLocks noChangeArrowheads="1"/>
              </p:cNvSpPr>
              <p:nvPr/>
            </p:nvSpPr>
            <p:spPr bwMode="auto">
              <a:xfrm>
                <a:off x="4513" y="1434"/>
                <a:ext cx="544" cy="454"/>
              </a:xfrm>
              <a:prstGeom prst="rect">
                <a:avLst/>
              </a:prstGeom>
              <a:noFill/>
              <a:ln w="9525">
                <a:noFill/>
                <a:miter lim="800000"/>
                <a:headEnd/>
                <a:tailEnd/>
              </a:ln>
              <a:effectLst/>
            </p:spPr>
            <p:txBody>
              <a:bodyPr wrap="none" anchor="ctr"/>
              <a:lstStyle/>
              <a:p>
                <a:pPr algn="ctr"/>
                <a:r>
                  <a:rPr lang="en-US" sz="2400" b="1"/>
                  <a:t>8</a:t>
                </a:r>
              </a:p>
            </p:txBody>
          </p:sp>
          <p:sp>
            <p:nvSpPr>
              <p:cNvPr id="48" name="Rectangle 44">
                <a:extLst>
                  <a:ext uri="{FF2B5EF4-FFF2-40B4-BE49-F238E27FC236}">
                    <a16:creationId xmlns:a16="http://schemas.microsoft.com/office/drawing/2014/main" id="{84D031E9-CD28-4BB4-86ED-78FBCA0D284A}"/>
                  </a:ext>
                </a:extLst>
              </p:cNvPr>
              <p:cNvSpPr>
                <a:spLocks noChangeArrowheads="1"/>
              </p:cNvSpPr>
              <p:nvPr/>
            </p:nvSpPr>
            <p:spPr bwMode="auto">
              <a:xfrm>
                <a:off x="5058" y="1434"/>
                <a:ext cx="544" cy="454"/>
              </a:xfrm>
              <a:prstGeom prst="rect">
                <a:avLst/>
              </a:prstGeom>
              <a:noFill/>
              <a:ln w="9525">
                <a:noFill/>
                <a:miter lim="800000"/>
                <a:headEnd/>
                <a:tailEnd/>
              </a:ln>
              <a:effectLst/>
            </p:spPr>
            <p:txBody>
              <a:bodyPr wrap="none" anchor="ctr"/>
              <a:lstStyle/>
              <a:p>
                <a:pPr algn="ctr"/>
                <a:r>
                  <a:rPr lang="en-US" sz="2400" b="1"/>
                  <a:t>4</a:t>
                </a:r>
              </a:p>
            </p:txBody>
          </p:sp>
        </p:grpSp>
        <p:sp>
          <p:nvSpPr>
            <p:cNvPr id="29" name="Rectangle 47">
              <a:extLst>
                <a:ext uri="{FF2B5EF4-FFF2-40B4-BE49-F238E27FC236}">
                  <a16:creationId xmlns:a16="http://schemas.microsoft.com/office/drawing/2014/main" id="{8FFD43C7-562A-4D2B-9676-03B34821C42B}"/>
                </a:ext>
              </a:extLst>
            </p:cNvPr>
            <p:cNvSpPr>
              <a:spLocks noChangeArrowheads="1"/>
            </p:cNvSpPr>
            <p:nvPr/>
          </p:nvSpPr>
          <p:spPr bwMode="auto">
            <a:xfrm>
              <a:off x="3107" y="255"/>
              <a:ext cx="2177" cy="1814"/>
            </a:xfrm>
            <a:prstGeom prst="rect">
              <a:avLst/>
            </a:prstGeom>
            <a:noFill/>
            <a:ln w="9525">
              <a:solidFill>
                <a:schemeClr val="tx1"/>
              </a:solidFill>
              <a:miter lim="800000"/>
              <a:headEnd/>
              <a:tailEnd/>
            </a:ln>
            <a:effectLst/>
          </p:spPr>
          <p:txBody>
            <a:bodyPr wrap="none" anchor="ctr"/>
            <a:lstStyle/>
            <a:p>
              <a:endParaRPr lang="en-US"/>
            </a:p>
          </p:txBody>
        </p:sp>
      </p:grpSp>
      <p:sp>
        <p:nvSpPr>
          <p:cNvPr id="49" name="Rectangle 25">
            <a:extLst>
              <a:ext uri="{FF2B5EF4-FFF2-40B4-BE49-F238E27FC236}">
                <a16:creationId xmlns:a16="http://schemas.microsoft.com/office/drawing/2014/main" id="{A525F8B5-8F5E-484A-BD67-8862E52E016F}"/>
              </a:ext>
            </a:extLst>
          </p:cNvPr>
          <p:cNvSpPr>
            <a:spLocks noChangeArrowheads="1"/>
          </p:cNvSpPr>
          <p:nvPr/>
        </p:nvSpPr>
        <p:spPr bwMode="auto">
          <a:xfrm>
            <a:off x="1745487" y="2471918"/>
            <a:ext cx="2160587" cy="367186"/>
          </a:xfrm>
          <a:prstGeom prst="rect">
            <a:avLst/>
          </a:prstGeom>
          <a:noFill/>
          <a:ln w="38100" cap="rnd">
            <a:solidFill>
              <a:srgbClr val="FFCC00"/>
            </a:solidFill>
            <a:prstDash val="sysDot"/>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783F2078-506B-44B8-987B-AB51B8B3B50B}"/>
              </a:ext>
            </a:extLst>
          </p:cNvPr>
          <p:cNvPicPr>
            <a:picLocks noChangeAspect="1"/>
          </p:cNvPicPr>
          <p:nvPr/>
        </p:nvPicPr>
        <p:blipFill>
          <a:blip r:embed="rId3"/>
          <a:stretch>
            <a:fillRect/>
          </a:stretch>
        </p:blipFill>
        <p:spPr>
          <a:xfrm>
            <a:off x="6004559" y="1607501"/>
            <a:ext cx="4962525" cy="199072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14F7B20-44C7-4A1A-9922-1B4464059C70}"/>
                  </a:ext>
                </a:extLst>
              </p:cNvPr>
              <p:cNvSpPr/>
              <p:nvPr/>
            </p:nvSpPr>
            <p:spPr>
              <a:xfrm>
                <a:off x="7736514" y="3617186"/>
                <a:ext cx="4217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r>
                        <a:rPr lang="en-US" i="0">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a:rPr lang="en-US" i="1">
                          <a:latin typeface="Cambria Math" panose="02040503050406030204" pitchFamily="18" charset="0"/>
                        </a:rPr>
                        <m:t>𝑗</m:t>
                      </m:r>
                      <m:r>
                        <a:rPr lang="en-US" i="0">
                          <a:latin typeface="Cambria Math" panose="02040503050406030204" pitchFamily="18" charset="0"/>
                        </a:rPr>
                        <m:t>+</m:t>
                      </m:r>
                      <m:r>
                        <a:rPr lang="en-US" i="0">
                          <a:latin typeface="Cambria Math" panose="02040503050406030204" pitchFamily="18" charset="0"/>
                        </a:rPr>
                        <m:t>1</m:t>
                      </m:r>
                    </m:oMath>
                  </m:oMathPara>
                </a14:m>
                <a:endParaRPr lang="en-US" dirty="0"/>
              </a:p>
            </p:txBody>
          </p:sp>
        </mc:Choice>
        <mc:Fallback xmlns="">
          <p:sp>
            <p:nvSpPr>
              <p:cNvPr id="4" name="Rectangle 3">
                <a:extLst>
                  <a:ext uri="{FF2B5EF4-FFF2-40B4-BE49-F238E27FC236}">
                    <a16:creationId xmlns:a16="http://schemas.microsoft.com/office/drawing/2014/main" id="{C14F7B20-44C7-4A1A-9922-1B4464059C70}"/>
                  </a:ext>
                </a:extLst>
              </p:cNvPr>
              <p:cNvSpPr>
                <a:spLocks noRot="1" noChangeAspect="1" noMove="1" noResize="1" noEditPoints="1" noAdjustHandles="1" noChangeArrowheads="1" noChangeShapeType="1" noTextEdit="1"/>
              </p:cNvSpPr>
              <p:nvPr/>
            </p:nvSpPr>
            <p:spPr>
              <a:xfrm>
                <a:off x="7736514" y="3617186"/>
                <a:ext cx="4217628"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75523E2-49BD-48A6-9476-F52BC1E3EC74}"/>
                  </a:ext>
                </a:extLst>
              </p:cNvPr>
              <p:cNvSpPr/>
              <p:nvPr/>
            </p:nvSpPr>
            <p:spPr>
              <a:xfrm>
                <a:off x="7736514" y="4138647"/>
                <a:ext cx="34683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𝐼</m:t>
                          </m:r>
                        </m:e>
                      </m:d>
                      <m:r>
                        <a:rPr lang="en-US" b="0" i="1" smtClean="0">
                          <a:latin typeface="Cambria Math" panose="02040503050406030204" pitchFamily="18" charset="0"/>
                        </a:rPr>
                        <m:t> </m:t>
                      </m:r>
                      <m:r>
                        <a:rPr lang="en-US" b="0" i="1" smtClean="0">
                          <a:latin typeface="Cambria Math" panose="02040503050406030204" pitchFamily="18" charset="0"/>
                        </a:rPr>
                        <m:t>𝑒𝑥𝑚𝑝𝑙𝑒</m:t>
                      </m:r>
                      <m:r>
                        <a:rPr lang="en-US" b="0" i="1" smtClean="0">
                          <a:latin typeface="Cambria Math" panose="02040503050406030204" pitchFamily="18" charset="0"/>
                        </a:rPr>
                        <m:t> </m:t>
                      </m:r>
                      <m:r>
                        <a:rPr lang="en-US" b="0" i="1" smtClean="0">
                          <a:latin typeface="Cambria Math" panose="02040503050406030204" pitchFamily="18" charset="0"/>
                        </a:rPr>
                        <m:t>𝑆𝐼𝑁𝐶</m:t>
                      </m:r>
                    </m:oMath>
                  </m:oMathPara>
                </a14:m>
                <a:endParaRPr lang="en-US" dirty="0"/>
              </a:p>
            </p:txBody>
          </p:sp>
        </mc:Choice>
        <mc:Fallback xmlns="">
          <p:sp>
            <p:nvSpPr>
              <p:cNvPr id="6" name="Rectangle 5">
                <a:extLst>
                  <a:ext uri="{FF2B5EF4-FFF2-40B4-BE49-F238E27FC236}">
                    <a16:creationId xmlns:a16="http://schemas.microsoft.com/office/drawing/2014/main" id="{475523E2-49BD-48A6-9476-F52BC1E3EC74}"/>
                  </a:ext>
                </a:extLst>
              </p:cNvPr>
              <p:cNvSpPr>
                <a:spLocks noRot="1" noChangeAspect="1" noMove="1" noResize="1" noEditPoints="1" noAdjustHandles="1" noChangeArrowheads="1" noChangeShapeType="1" noTextEdit="1"/>
              </p:cNvSpPr>
              <p:nvPr/>
            </p:nvSpPr>
            <p:spPr>
              <a:xfrm>
                <a:off x="7736514" y="4138647"/>
                <a:ext cx="346832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FEAF635-8A25-4B4C-9740-D7A0C4FD3954}"/>
                  </a:ext>
                </a:extLst>
              </p:cNvPr>
              <p:cNvSpPr/>
              <p:nvPr/>
            </p:nvSpPr>
            <p:spPr>
              <a:xfrm>
                <a:off x="478392" y="4939923"/>
                <a:ext cx="4173387"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𝑋𝑓</m:t>
                          </m:r>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𝐼</m:t>
                              </m:r>
                            </m:sub>
                          </m:sSub>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e>
                      </m:nary>
                    </m:oMath>
                  </m:oMathPara>
                </a14:m>
                <a:endParaRPr lang="en-US" dirty="0"/>
              </a:p>
            </p:txBody>
          </p:sp>
        </mc:Choice>
        <mc:Fallback xmlns="">
          <p:sp>
            <p:nvSpPr>
              <p:cNvPr id="8" name="Rectangle 7">
                <a:extLst>
                  <a:ext uri="{FF2B5EF4-FFF2-40B4-BE49-F238E27FC236}">
                    <a16:creationId xmlns:a16="http://schemas.microsoft.com/office/drawing/2014/main" id="{6FEAF635-8A25-4B4C-9740-D7A0C4FD3954}"/>
                  </a:ext>
                </a:extLst>
              </p:cNvPr>
              <p:cNvSpPr>
                <a:spLocks noRot="1" noChangeAspect="1" noMove="1" noResize="1" noEditPoints="1" noAdjustHandles="1" noChangeArrowheads="1" noChangeShapeType="1" noTextEdit="1"/>
              </p:cNvSpPr>
              <p:nvPr/>
            </p:nvSpPr>
            <p:spPr>
              <a:xfrm>
                <a:off x="478392" y="4939923"/>
                <a:ext cx="4173387" cy="7958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B94C3D8-AD1F-4378-B8C4-BDFAC9120716}"/>
                  </a:ext>
                </a:extLst>
              </p:cNvPr>
              <p:cNvSpPr/>
              <p:nvPr/>
            </p:nvSpPr>
            <p:spPr>
              <a:xfrm>
                <a:off x="4799292" y="5123120"/>
                <a:ext cx="6358920" cy="688394"/>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𝑖𝑗</m:t>
                            </m:r>
                          </m:sub>
                        </m:sSub>
                      </m:e>
                    </m:d>
                  </m:oMath>
                </a14:m>
                <a:r>
                  <a:rPr lang="en-US" dirty="0"/>
                  <a:t> the length of the intersection between the line </a:t>
                </a:r>
                <a:r>
                  <a:rPr lang="en-US" i="1" dirty="0"/>
                  <a:t>L</a:t>
                </a:r>
                <a:r>
                  <a:rPr lang="en-US" dirty="0"/>
                  <a:t> </a:t>
                </a:r>
              </a:p>
              <a:p>
                <a:pPr algn="ctr"/>
                <a:r>
                  <a:rPr lang="en-US" dirty="0"/>
                  <a:t>and the pixel [</a:t>
                </a:r>
                <a:r>
                  <a:rPr lang="en-US" dirty="0" err="1"/>
                  <a:t>i,j</a:t>
                </a:r>
                <a:r>
                  <a:rPr lang="en-US" dirty="0"/>
                  <a:t>]</a:t>
                </a:r>
              </a:p>
            </p:txBody>
          </p:sp>
        </mc:Choice>
        <mc:Fallback xmlns="">
          <p:sp>
            <p:nvSpPr>
              <p:cNvPr id="9" name="Rectangle 8">
                <a:extLst>
                  <a:ext uri="{FF2B5EF4-FFF2-40B4-BE49-F238E27FC236}">
                    <a16:creationId xmlns:a16="http://schemas.microsoft.com/office/drawing/2014/main" id="{6B94C3D8-AD1F-4378-B8C4-BDFAC9120716}"/>
                  </a:ext>
                </a:extLst>
              </p:cNvPr>
              <p:cNvSpPr>
                <a:spLocks noRot="1" noChangeAspect="1" noMove="1" noResize="1" noEditPoints="1" noAdjustHandles="1" noChangeArrowheads="1" noChangeShapeType="1" noTextEdit="1"/>
              </p:cNvSpPr>
              <p:nvPr/>
            </p:nvSpPr>
            <p:spPr>
              <a:xfrm>
                <a:off x="4799292" y="5123120"/>
                <a:ext cx="6358920" cy="688394"/>
              </a:xfrm>
              <a:prstGeom prst="rect">
                <a:avLst/>
              </a:prstGeom>
              <a:blipFill>
                <a:blip r:embed="rId7"/>
                <a:stretch>
                  <a:fillRect t="-1770" b="-13274"/>
                </a:stretch>
              </a:blipFill>
            </p:spPr>
            <p:txBody>
              <a:bodyPr/>
              <a:lstStyle/>
              <a:p>
                <a:r>
                  <a:rPr lang="en-US">
                    <a:noFill/>
                  </a:rPr>
                  <a:t> </a:t>
                </a:r>
              </a:p>
            </p:txBody>
          </p:sp>
        </mc:Fallback>
      </mc:AlternateContent>
    </p:spTree>
    <p:extLst>
      <p:ext uri="{BB962C8B-B14F-4D97-AF65-F5344CB8AC3E}">
        <p14:creationId xmlns:p14="http://schemas.microsoft.com/office/powerpoint/2010/main" val="285212811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{456632F7-A7DF-42BE-9B87-CE91F3385E6F}tf33552983</Template>
  <TotalTime>0</TotalTime>
  <Words>5080</Words>
  <Application>Microsoft Office PowerPoint</Application>
  <PresentationFormat>Widescreen</PresentationFormat>
  <Paragraphs>497</Paragraphs>
  <Slides>40</Slides>
  <Notes>37</Notes>
  <HiddenSlides>8</HiddenSlides>
  <MMClips>8</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40</vt:i4>
      </vt:variant>
    </vt:vector>
  </HeadingPairs>
  <TitlesOfParts>
    <vt:vector size="54" baseType="lpstr">
      <vt:lpstr>Arial</vt:lpstr>
      <vt:lpstr>Calibri</vt:lpstr>
      <vt:lpstr>Cambria Math</vt:lpstr>
      <vt:lpstr>David</vt:lpstr>
      <vt:lpstr>Franklin Gothic Book</vt:lpstr>
      <vt:lpstr>Franklin Gothic Demi</vt:lpstr>
      <vt:lpstr>Symbol</vt:lpstr>
      <vt:lpstr>Times New Roman</vt:lpstr>
      <vt:lpstr>Wingdings</vt:lpstr>
      <vt:lpstr>Wingdings 2</vt:lpstr>
      <vt:lpstr>Wingdings 3</vt:lpstr>
      <vt:lpstr>DividendVTI</vt:lpstr>
      <vt:lpstr>Equation</vt:lpstr>
      <vt:lpstr>משוואה</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DSHAS: Why Sliding Window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2020-02-07T04:07:41Z</dcterms:created>
  <dcterms:modified xsi:type="dcterms:W3CDTF">2020-03-08T03:35:39Z</dcterms:modified>
</cp:coreProperties>
</file>